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7" r:id="rId2"/>
  </p:sldMasterIdLst>
  <p:notesMasterIdLst>
    <p:notesMasterId r:id="rId11"/>
  </p:notesMasterIdLst>
  <p:handoutMasterIdLst>
    <p:handoutMasterId r:id="rId12"/>
  </p:handoutMasterIdLst>
  <p:sldIdLst>
    <p:sldId id="264" r:id="rId3"/>
    <p:sldId id="267" r:id="rId4"/>
    <p:sldId id="410" r:id="rId5"/>
    <p:sldId id="425" r:id="rId6"/>
    <p:sldId id="297" r:id="rId7"/>
    <p:sldId id="426" r:id="rId8"/>
    <p:sldId id="435" r:id="rId9"/>
    <p:sldId id="261" r:id="rId10"/>
  </p:sldIdLst>
  <p:sldSz cx="12160250" cy="6840538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AA2B"/>
    <a:srgbClr val="FF0000"/>
    <a:srgbClr val="D69F31"/>
    <a:srgbClr val="006633"/>
    <a:srgbClr val="3F7C34"/>
    <a:srgbClr val="934B9D"/>
    <a:srgbClr val="E8943B"/>
    <a:srgbClr val="00AAE1"/>
    <a:srgbClr val="FF3200"/>
    <a:srgbClr val="914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0" autoAdjust="0"/>
    <p:restoredTop sz="90204" autoAdjust="0"/>
  </p:normalViewPr>
  <p:slideViewPr>
    <p:cSldViewPr>
      <p:cViewPr varScale="1">
        <p:scale>
          <a:sx n="104" d="100"/>
          <a:sy n="104" d="100"/>
        </p:scale>
        <p:origin x="232" y="336"/>
      </p:cViewPr>
      <p:guideLst>
        <p:guide orient="horz" pos="3969"/>
        <p:guide pos="3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696"/>
    </p:cViewPr>
  </p:sorterViewPr>
  <p:notesViewPr>
    <p:cSldViewPr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FF0A385A-872D-4C69-AF6B-EED20CD81B3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062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53DB9C0-CAC0-437F-9890-C5D8428F896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5876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e.fraunhofer.de/content/dam/ise/de/documents/publications/studies/APV-Leitfaden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e.fraunhofer.de/content/dam/ise/de/documents/publications/studies/APV-Leitfaden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DB9C0-CAC0-437F-9890-C5D8428F896D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91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Fraunhofer ISE (2020) </a:t>
            </a:r>
            <a:r>
              <a:rPr lang="de-DE" sz="10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Agri</a:t>
            </a:r>
            <a:r>
              <a:rPr lang="de-DE" sz="10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-Photovoltaik: Chance für die Landwirtschaft und Energiewende</a:t>
            </a:r>
            <a:r>
              <a:rPr lang="de-DE" sz="1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Freiburg: ISE, F.-I. f. S. E. [Online]. Available at: </a:t>
            </a:r>
            <a:r>
              <a:rPr lang="en-US" sz="100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https://www.ise.fraunhofer.de/content/dam/ise/de/documents/publications/studies/APV-Leitfaden.pdf</a:t>
            </a:r>
            <a:r>
              <a:rPr lang="en-US" sz="10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de-DE" sz="10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DB9C0-CAC0-437F-9890-C5D8428F896D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4457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DB9C0-CAC0-437F-9890-C5D8428F896D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786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DB9C0-CAC0-437F-9890-C5D8428F896D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386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Fraunhofer ISE (2020) </a:t>
            </a:r>
            <a:r>
              <a:rPr lang="de-DE" sz="1200" i="1" kern="1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Agri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-Photovoltaik: Chance für die Landwirtschaft und Energiewende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Freiburg: ISE, F.-I. f. S. E. [Online]. Available at: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https://www.ise.fraunhofer.de/content/dam/ise/de/documents/publications/studies/APV-Leitfaden.pdf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de-DE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DB9C0-CAC0-437F-9890-C5D8428F896D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5323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DB9C0-CAC0-437F-9890-C5D8428F896D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8862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3DB9C0-CAC0-437F-9890-C5D8428F896D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381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Nachhaltige_Agrarsy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116"/>
            <a:ext cx="121602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 userDrawn="1"/>
        </p:nvSpPr>
        <p:spPr bwMode="auto">
          <a:xfrm>
            <a:off x="280899" y="179910"/>
            <a:ext cx="184731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b="9035"/>
          <a:stretch>
            <a:fillRect/>
          </a:stretch>
        </p:blipFill>
        <p:spPr bwMode="auto">
          <a:xfrm>
            <a:off x="9536509" y="5"/>
            <a:ext cx="2623450" cy="21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35255" y="2592000"/>
            <a:ext cx="9352552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500" baseline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3500" dirty="0">
                <a:latin typeface="Arial" charset="0"/>
              </a:rPr>
              <a:t>Titel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936199" y="3960003"/>
            <a:ext cx="9351659" cy="115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Institut für Landtechnik</a:t>
            </a:r>
          </a:p>
          <a:p>
            <a:pPr lvl="0"/>
            <a:r>
              <a:rPr lang="de-DE" dirty="0"/>
              <a:t>Autor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179" y="364195"/>
            <a:ext cx="3066330" cy="579704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1493" y="364195"/>
            <a:ext cx="8158683" cy="579704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Nachhaltige_Agrarsys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116"/>
            <a:ext cx="121602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 userDrawn="1"/>
        </p:nvSpPr>
        <p:spPr bwMode="auto">
          <a:xfrm>
            <a:off x="280899" y="179910"/>
            <a:ext cx="184731" cy="4616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37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0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9" b="9035"/>
          <a:stretch>
            <a:fillRect/>
          </a:stretch>
        </p:blipFill>
        <p:spPr bwMode="auto">
          <a:xfrm>
            <a:off x="9536509" y="5"/>
            <a:ext cx="2623450" cy="217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8204" y="2412000"/>
            <a:ext cx="9634167" cy="3240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Font typeface="Wingdings" panose="05000000000000000000" pitchFamily="2" charset="2"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 sz="1600" dirty="0">
                <a:latin typeface="Arial" charset="0"/>
              </a:rPr>
              <a:t>Universität für Bodenkultur Wien </a:t>
            </a:r>
          </a:p>
          <a:p>
            <a:endParaRPr lang="de-DE" altLang="de-DE" sz="1600" dirty="0">
              <a:latin typeface="Arial" charset="0"/>
            </a:endParaRPr>
          </a:p>
          <a:p>
            <a:r>
              <a:rPr lang="de-DE" altLang="de-DE" sz="1600" dirty="0">
                <a:latin typeface="Arial" charset="0"/>
              </a:rPr>
              <a:t>Department für Nachhaltige Agrarsysteme</a:t>
            </a:r>
          </a:p>
          <a:p>
            <a:pPr eaLnBrk="1" hangingPunct="1"/>
            <a:r>
              <a:rPr lang="de-DE" altLang="de-DE" sz="1600" b="0" dirty="0">
                <a:latin typeface="Arial" charset="0"/>
              </a:rPr>
              <a:t>Institut für Landtechnik</a:t>
            </a:r>
          </a:p>
          <a:p>
            <a:pPr eaLnBrk="1" hangingPunct="1"/>
            <a:endParaRPr lang="de-DE" altLang="de-DE" sz="1600" b="0" dirty="0">
              <a:latin typeface="Arial" charset="0"/>
            </a:endParaRPr>
          </a:p>
          <a:p>
            <a:pPr eaLnBrk="1" hangingPunct="1"/>
            <a:endParaRPr lang="de-DE" altLang="de-DE" sz="1600" b="0" dirty="0">
              <a:latin typeface="Arial" charset="0"/>
            </a:endParaRPr>
          </a:p>
          <a:p>
            <a:pPr eaLnBrk="1" hangingPunct="1"/>
            <a:r>
              <a:rPr lang="de-DE" altLang="de-DE" sz="1600" b="0" dirty="0">
                <a:latin typeface="Arial" charset="0"/>
              </a:rPr>
              <a:t>Autor</a:t>
            </a:r>
          </a:p>
          <a:p>
            <a:pPr eaLnBrk="1" hangingPunct="1"/>
            <a:endParaRPr lang="de-DE" altLang="de-DE" sz="1600" b="0" dirty="0">
              <a:latin typeface="Arial" charset="0"/>
            </a:endParaRPr>
          </a:p>
          <a:p>
            <a:pPr eaLnBrk="1" hangingPunct="1"/>
            <a:r>
              <a:rPr lang="de-DE" altLang="de-DE" sz="1600" b="0" dirty="0">
                <a:latin typeface="Arial" charset="0"/>
              </a:rPr>
              <a:t>Peter-Jordan-Straße 82, A-1190 Wien</a:t>
            </a:r>
          </a:p>
          <a:p>
            <a:pPr eaLnBrk="1" hangingPunct="1"/>
            <a:r>
              <a:rPr lang="de-DE" altLang="de-DE" sz="1600" b="0" dirty="0">
                <a:latin typeface="Arial" charset="0"/>
              </a:rPr>
              <a:t>Tel.: +43 1 47654-93100, Fax: +43 1 47654-93109</a:t>
            </a:r>
          </a:p>
          <a:p>
            <a:pPr eaLnBrk="1" hangingPunct="1"/>
            <a:r>
              <a:rPr lang="de-DE" altLang="de-DE" sz="1600" b="0" dirty="0">
                <a:latin typeface="Arial" charset="0"/>
              </a:rPr>
              <a:t>office@boku.ac.at , www.boku.ac.at</a:t>
            </a:r>
          </a:p>
        </p:txBody>
      </p:sp>
    </p:spTree>
    <p:extLst>
      <p:ext uri="{BB962C8B-B14F-4D97-AF65-F5344CB8AC3E}">
        <p14:creationId xmlns:p14="http://schemas.microsoft.com/office/powerpoint/2010/main" val="933404272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1493" y="1260003"/>
            <a:ext cx="1137701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493" y="2159999"/>
            <a:ext cx="11377015" cy="4140000"/>
          </a:xfrm>
          <a:prstGeom prst="rect">
            <a:avLst/>
          </a:prstGeom>
        </p:spPr>
        <p:txBody>
          <a:bodyPr/>
          <a:lstStyle>
            <a:lvl1pPr>
              <a:buClrTx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C71A-15A8-4DC6-B902-B5CB6DDC0B7F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A22B-5D2A-4ADA-8782-A9878402CA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91493" y="107901"/>
            <a:ext cx="10585175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2137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1493" y="1260000"/>
            <a:ext cx="5687665" cy="5040000"/>
          </a:xfrm>
          <a:prstGeom prst="rect">
            <a:avLst/>
          </a:prstGeom>
        </p:spPr>
        <p:txBody>
          <a:bodyPr/>
          <a:lstStyle>
            <a:lvl1pPr marL="342890" indent="-34289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28" indent="-285741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66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52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39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684" y="1260000"/>
            <a:ext cx="5595825" cy="5040000"/>
          </a:xfrm>
          <a:prstGeom prst="rect">
            <a:avLst/>
          </a:prstGeom>
        </p:spPr>
        <p:txBody>
          <a:bodyPr/>
          <a:lstStyle>
            <a:lvl1pPr marL="342890" indent="-34289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28" indent="-285741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66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52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39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CE2F-5ACD-4F92-A5DD-66E67B0F8407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D654-61D7-46B9-85F2-BA30B4914D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1493" y="108021"/>
            <a:ext cx="10657183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2056768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1493" y="1260003"/>
            <a:ext cx="568766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494" y="2159999"/>
            <a:ext cx="5687404" cy="4140000"/>
          </a:xfrm>
          <a:prstGeom prst="rect">
            <a:avLst/>
          </a:prstGeom>
        </p:spPr>
        <p:txBody>
          <a:bodyPr/>
          <a:lstStyle>
            <a:lvl1pPr>
              <a:buClrTx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684" y="1260003"/>
            <a:ext cx="559582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684" y="2160000"/>
            <a:ext cx="5595825" cy="4140000"/>
          </a:xfrm>
          <a:prstGeom prst="rect">
            <a:avLst/>
          </a:prstGeom>
        </p:spPr>
        <p:txBody>
          <a:bodyPr/>
          <a:lstStyle>
            <a:lvl1pPr>
              <a:buClrTx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C71A-15A8-4DC6-B902-B5CB6DDC0B7F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A22B-5D2A-4ADA-8782-A9878402CA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91493" y="107901"/>
            <a:ext cx="10729191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29051910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1797-3024-4DF9-BBED-D930697AC5DA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89F6-9C9F-44AC-84F9-1969F0B03B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62649" y="107901"/>
            <a:ext cx="10287807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7658013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51FF-1C11-4777-98F2-E670BC0F6956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B2267-2000-4779-992E-95D38C9C15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08995244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28649-B13A-49D3-9EB3-C883C005821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15E56-52BE-4D90-AD5F-9EEB66577A3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7986913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82739401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Arial Narrow" panose="020B0606020202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493" y="1476052"/>
            <a:ext cx="11377016" cy="4932000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628649-B13A-49D3-9EB3-C883C005821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215E56-52BE-4D90-AD5F-9EEB66577A3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493" y="1476052"/>
            <a:ext cx="5612630" cy="4824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27" y="1476052"/>
            <a:ext cx="5612382" cy="482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CCE2F-5ACD-4F92-A5DD-66E67B0F8407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7D654-61D7-46B9-85F2-BA30B4914D3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178964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3" y="107901"/>
            <a:ext cx="10934324" cy="132218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494" y="1420587"/>
            <a:ext cx="5590464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494" y="2242402"/>
            <a:ext cx="5590464" cy="414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27" y="1420587"/>
            <a:ext cx="5612382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127" y="2242402"/>
            <a:ext cx="5612382" cy="414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5C71A-15A8-4DC6-B902-B5CB6DDC0B7F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4A22B-5D2A-4ADA-8782-A9878402CAB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47928663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A1797-3024-4DF9-BBED-D930697AC5DA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89F6-9C9F-44AC-84F9-1969F0B03BD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35931670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60388941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73856104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1493" y="1260003"/>
            <a:ext cx="1137701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493" y="2159999"/>
            <a:ext cx="11377015" cy="4140000"/>
          </a:xfrm>
          <a:prstGeom prst="rect">
            <a:avLst/>
          </a:prstGeom>
        </p:spPr>
        <p:txBody>
          <a:bodyPr/>
          <a:lstStyle>
            <a:lvl1pPr>
              <a:buClrTx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C71A-15A8-4DC6-B902-B5CB6DDC0B7F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A22B-5D2A-4ADA-8782-A9878402CA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91493" y="107901"/>
            <a:ext cx="10585175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80488880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1493" y="1260000"/>
            <a:ext cx="5687665" cy="5040000"/>
          </a:xfrm>
          <a:prstGeom prst="rect">
            <a:avLst/>
          </a:prstGeom>
        </p:spPr>
        <p:txBody>
          <a:bodyPr/>
          <a:lstStyle>
            <a:lvl1pPr marL="342890" indent="-34289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28" indent="-285741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66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52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39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684" y="1260000"/>
            <a:ext cx="5595825" cy="5040000"/>
          </a:xfrm>
          <a:prstGeom prst="rect">
            <a:avLst/>
          </a:prstGeom>
        </p:spPr>
        <p:txBody>
          <a:bodyPr/>
          <a:lstStyle>
            <a:lvl1pPr marL="342890" indent="-34289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5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28" indent="-285741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966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152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339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10000"/>
              <a:buFont typeface="Wingdings" pitchFamily="2" charset="2"/>
              <a:buChar char="§"/>
              <a:defRPr lang="de-DE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CE2F-5ACD-4F92-A5DD-66E67B0F8407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D654-61D7-46B9-85F2-BA30B4914D3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91493" y="108021"/>
            <a:ext cx="10657183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8314444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1493" y="1260003"/>
            <a:ext cx="568766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1494" y="2159999"/>
            <a:ext cx="5687404" cy="4140000"/>
          </a:xfrm>
          <a:prstGeom prst="rect">
            <a:avLst/>
          </a:prstGeom>
        </p:spPr>
        <p:txBody>
          <a:bodyPr/>
          <a:lstStyle>
            <a:lvl1pPr>
              <a:buClrTx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684" y="1260003"/>
            <a:ext cx="5595825" cy="8223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7" indent="0">
              <a:buNone/>
              <a:defRPr sz="2000" b="1"/>
            </a:lvl2pPr>
            <a:lvl3pPr marL="914373" indent="0">
              <a:buNone/>
              <a:defRPr sz="1800" b="1"/>
            </a:lvl3pPr>
            <a:lvl4pPr marL="1371559" indent="0">
              <a:buNone/>
              <a:defRPr sz="1600" b="1"/>
            </a:lvl4pPr>
            <a:lvl5pPr marL="1828745" indent="0">
              <a:buNone/>
              <a:defRPr sz="1600" b="1"/>
            </a:lvl5pPr>
            <a:lvl6pPr marL="2285932" indent="0">
              <a:buNone/>
              <a:defRPr sz="1600" b="1"/>
            </a:lvl6pPr>
            <a:lvl7pPr marL="2743118" indent="0">
              <a:buNone/>
              <a:defRPr sz="1600" b="1"/>
            </a:lvl7pPr>
            <a:lvl8pPr marL="3200305" indent="0">
              <a:buNone/>
              <a:defRPr sz="1600" b="1"/>
            </a:lvl8pPr>
            <a:lvl9pPr marL="3657491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684" y="2160000"/>
            <a:ext cx="5595825" cy="4140000"/>
          </a:xfrm>
          <a:prstGeom prst="rect">
            <a:avLst/>
          </a:prstGeom>
        </p:spPr>
        <p:txBody>
          <a:bodyPr/>
          <a:lstStyle>
            <a:lvl1pPr>
              <a:buClrTx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Tx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C71A-15A8-4DC6-B902-B5CB6DDC0B7F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A22B-5D2A-4ADA-8782-A9878402CA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91493" y="107901"/>
            <a:ext cx="10729191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66952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A1797-3024-4DF9-BBED-D930697AC5DA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89F6-9C9F-44AC-84F9-1969F0B03B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62649" y="107901"/>
            <a:ext cx="10287807" cy="108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de-DE" sz="3200" b="1" kern="120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96743571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51FF-1C11-4777-98F2-E670BC0F6956}" type="datetime1">
              <a:rPr lang="de-DE" altLang="de-DE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B2267-2000-4779-992E-95D38C9C15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537328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</p:spPr>
        <p:txBody>
          <a:bodyPr anchor="b">
            <a:normAutofit/>
          </a:bodyPr>
          <a:lstStyle>
            <a:lvl1pPr>
              <a:defRPr sz="4000">
                <a:latin typeface="Arial Narrow" panose="020B060602020203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493" y="1476052"/>
            <a:ext cx="5612630" cy="493200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27" y="1476052"/>
            <a:ext cx="5612382" cy="493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ECCE2F-5ACD-4F92-A5DD-66E67B0F8407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7D654-61D7-46B9-85F2-BA30B4914D3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3" y="107901"/>
            <a:ext cx="10934324" cy="132218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494" y="1420587"/>
            <a:ext cx="5590464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494" y="2242402"/>
            <a:ext cx="5590464" cy="414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27" y="1420587"/>
            <a:ext cx="5612382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127" y="2242402"/>
            <a:ext cx="5612382" cy="4140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5C71A-15A8-4DC6-B902-B5CB6DDC0B7F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4A22B-5D2A-4ADA-8782-A9878402CAB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A1797-3024-4DF9-BBED-D930697AC5DA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89F6-9C9F-44AC-84F9-1969F0B03BD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3" y="456036"/>
            <a:ext cx="47781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984911"/>
            <a:ext cx="6598819" cy="5171662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493" y="2052161"/>
            <a:ext cx="4778197" cy="4104412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93" y="456036"/>
            <a:ext cx="47781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9690" y="984911"/>
            <a:ext cx="6598819" cy="5171662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1493" y="2052161"/>
            <a:ext cx="4778197" cy="4104412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677" y="141157"/>
            <a:ext cx="835573" cy="82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1" y="107901"/>
            <a:ext cx="10620000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493" y="1476052"/>
            <a:ext cx="11377016" cy="493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1493" y="6440450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2453" y="6440450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0" y="5580063"/>
            <a:ext cx="888562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auto">
          <a:xfrm>
            <a:off x="0" y="5580063"/>
            <a:ext cx="879282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 userDrawn="1"/>
        </p:nvSpPr>
        <p:spPr bwMode="auto">
          <a:xfrm>
            <a:off x="1930452" y="6509209"/>
            <a:ext cx="823193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900" b="0" dirty="0">
                <a:latin typeface="Arial" charset="0"/>
                <a:ea typeface="Arial" charset="0"/>
                <a:cs typeface="Arial" charset="0"/>
              </a:rPr>
              <a:t>Universität für Bodenkultur Wien    |    Department für Nachhaltige Agrarsysteme    |    Institut für Landtechnik    I    Alexander Bauer</a:t>
            </a:r>
          </a:p>
        </p:txBody>
      </p:sp>
      <p:sp>
        <p:nvSpPr>
          <p:cNvPr id="10" name="Line 36"/>
          <p:cNvSpPr>
            <a:spLocks noChangeShapeType="1"/>
          </p:cNvSpPr>
          <p:nvPr userDrawn="1"/>
        </p:nvSpPr>
        <p:spPr bwMode="auto">
          <a:xfrm>
            <a:off x="396089" y="6440450"/>
            <a:ext cx="11300660" cy="4155"/>
          </a:xfrm>
          <a:prstGeom prst="line">
            <a:avLst/>
          </a:prstGeom>
          <a:noFill/>
          <a:ln w="9525">
            <a:solidFill>
              <a:srgbClr val="E894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63" r:id="rId13"/>
    <p:sldLayoutId id="2147483653" r:id="rId14"/>
    <p:sldLayoutId id="2147483654" r:id="rId15"/>
    <p:sldLayoutId id="2147483655" r:id="rId16"/>
    <p:sldLayoutId id="2147483661" r:id="rId17"/>
  </p:sldLayoutIdLst>
  <p:transition>
    <p:zoom/>
  </p:transition>
  <p:hf hdr="0" ftr="0"/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" charset="0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" charset="0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" charset="0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1995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" charset="0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1795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" charset="0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" charset="0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1132" y="107901"/>
            <a:ext cx="10691999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000" y="251917"/>
            <a:ext cx="624863" cy="619200"/>
          </a:xfrm>
          <a:prstGeom prst="rect">
            <a:avLst/>
          </a:prstGeom>
        </p:spPr>
      </p:pic>
      <p:pic>
        <p:nvPicPr>
          <p:cNvPr id="13" name="Picture 48" descr="Dep_Agrarsysteme_A4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4" t="79813" r="24177" b="-1"/>
          <a:stretch/>
        </p:blipFill>
        <p:spPr bwMode="auto">
          <a:xfrm flipH="1">
            <a:off x="11141520" y="864831"/>
            <a:ext cx="672059" cy="43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 bwMode="auto">
          <a:xfrm flipH="1">
            <a:off x="391493" y="890837"/>
            <a:ext cx="11250000" cy="393590"/>
          </a:xfrm>
          <a:prstGeom prst="rect">
            <a:avLst/>
          </a:prstGeom>
          <a:solidFill>
            <a:srgbClr val="D69F3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 bwMode="auto">
          <a:xfrm flipH="1">
            <a:off x="391493" y="528874"/>
            <a:ext cx="10269624" cy="74398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Ellipse 16"/>
          <p:cNvSpPr/>
          <p:nvPr userDrawn="1"/>
        </p:nvSpPr>
        <p:spPr bwMode="auto">
          <a:xfrm flipH="1">
            <a:off x="10084408" y="528875"/>
            <a:ext cx="1152759" cy="74398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18" name="Picture 48" descr="Dep_Agrarsysteme_A4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6" t="83058" r="26537" b="3231"/>
          <a:stretch/>
        </p:blipFill>
        <p:spPr bwMode="auto">
          <a:xfrm>
            <a:off x="11365092" y="943734"/>
            <a:ext cx="360041" cy="29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91493" y="1476053"/>
            <a:ext cx="11377016" cy="4964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391493" y="6440450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7ABF04DB-E674-4B24-B213-7324274AC472}" type="datetime1">
              <a:rPr lang="de-DE" altLang="de-DE" smtClean="0"/>
              <a:pPr>
                <a:defRPr/>
              </a:pPr>
              <a:t>18.10.21</a:t>
            </a:fld>
            <a:endParaRPr lang="de-DE" altLang="de-DE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9032453" y="6440450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05E22983-0E73-454A-9533-022696D43A9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Line 32"/>
          <p:cNvSpPr>
            <a:spLocks noChangeShapeType="1"/>
          </p:cNvSpPr>
          <p:nvPr userDrawn="1"/>
        </p:nvSpPr>
        <p:spPr bwMode="auto">
          <a:xfrm>
            <a:off x="0" y="5580063"/>
            <a:ext cx="888562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auto">
          <a:xfrm>
            <a:off x="0" y="5580063"/>
            <a:ext cx="879282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2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35"/>
          <p:cNvSpPr>
            <a:spLocks noChangeArrowheads="1"/>
          </p:cNvSpPr>
          <p:nvPr userDrawn="1"/>
        </p:nvSpPr>
        <p:spPr bwMode="auto">
          <a:xfrm>
            <a:off x="1930452" y="6509355"/>
            <a:ext cx="823193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910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sz="900" b="0" dirty="0">
                <a:latin typeface="Arial" charset="0"/>
                <a:ea typeface="Arial" charset="0"/>
                <a:cs typeface="Arial" charset="0"/>
              </a:rPr>
              <a:t>Universität für Bodenkultur Wien    |    Department für Nachhaltige Agrarsysteme    |    Institut für Landtechnik    I    Autor  </a:t>
            </a:r>
          </a:p>
        </p:txBody>
      </p:sp>
      <p:sp>
        <p:nvSpPr>
          <p:cNvPr id="10" name="Line 36"/>
          <p:cNvSpPr>
            <a:spLocks noChangeShapeType="1"/>
          </p:cNvSpPr>
          <p:nvPr userDrawn="1"/>
        </p:nvSpPr>
        <p:spPr bwMode="auto">
          <a:xfrm>
            <a:off x="396089" y="6440450"/>
            <a:ext cx="11300660" cy="4155"/>
          </a:xfrm>
          <a:prstGeom prst="line">
            <a:avLst/>
          </a:prstGeom>
          <a:noFill/>
          <a:ln w="9525">
            <a:solidFill>
              <a:srgbClr val="E894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1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7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ransition>
    <p:zoom/>
  </p:transition>
  <p:hf hdr="0" ftr="0"/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1995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1795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3501" y="1619672"/>
            <a:ext cx="8602096" cy="2736701"/>
          </a:xfrm>
        </p:spPr>
        <p:txBody>
          <a:bodyPr>
            <a:normAutofit/>
          </a:bodyPr>
          <a:lstStyle/>
          <a:p>
            <a:r>
              <a:rPr lang="de-AT" dirty="0"/>
              <a:t>Freiflächenphotovoltaik. Eine kritische Abwägung der Möglichkeiten.</a:t>
            </a:r>
            <a:br>
              <a:rPr lang="de-AT" dirty="0"/>
            </a:br>
            <a:br>
              <a:rPr lang="de-AT" dirty="0"/>
            </a:br>
            <a:r>
              <a:rPr lang="de-AT" dirty="0"/>
              <a:t>Agrartechnik und </a:t>
            </a:r>
            <a:r>
              <a:rPr lang="de-AT" dirty="0" err="1"/>
              <a:t>Agri</a:t>
            </a:r>
            <a:r>
              <a:rPr lang="de-AT" dirty="0"/>
              <a:t>-Photovoltaik</a:t>
            </a:r>
            <a:endParaRPr lang="de-DE" dirty="0">
              <a:latin typeface="Arial Narrow" panose="020B0606020202030204" pitchFamily="34" charset="0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6EF2621-CFD8-48D6-8226-75307FFF05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501" y="4356373"/>
            <a:ext cx="9351659" cy="1152128"/>
          </a:xfrm>
        </p:spPr>
        <p:txBody>
          <a:bodyPr>
            <a:normAutofit/>
          </a:bodyPr>
          <a:lstStyle/>
          <a:p>
            <a:r>
              <a:rPr lang="de-AT" dirty="0">
                <a:latin typeface="Arial Narrow" panose="020B0606020202030204" pitchFamily="34" charset="0"/>
              </a:rPr>
              <a:t>Alexander Bauer</a:t>
            </a:r>
          </a:p>
        </p:txBody>
      </p:sp>
    </p:spTree>
    <p:extLst>
      <p:ext uri="{BB962C8B-B14F-4D97-AF65-F5344CB8AC3E}">
        <p14:creationId xmlns:p14="http://schemas.microsoft.com/office/powerpoint/2010/main" val="3523394472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5BAFF1-6459-4BFC-8044-F4070941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5C71A-15A8-4DC6-B902-B5CB6DDC0B7F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C70A6F-F832-4CB4-9B0D-52C4271F14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64A22B-5D2A-4ADA-8782-A9878402CABC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66015BF-FA6B-4AD4-9E9E-92692E73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Übersicht </a:t>
            </a:r>
            <a:r>
              <a:rPr lang="de-DE" sz="1800" dirty="0" err="1"/>
              <a:t>Agri</a:t>
            </a:r>
            <a:r>
              <a:rPr lang="de-DE" sz="1800" dirty="0"/>
              <a:t>-Photovoltaik</a:t>
            </a:r>
            <a:br>
              <a:rPr lang="de-DE" dirty="0"/>
            </a:br>
            <a:r>
              <a:rPr lang="de-DE" dirty="0"/>
              <a:t>Einteilung </a:t>
            </a:r>
            <a:r>
              <a:rPr lang="de-DE" dirty="0" err="1"/>
              <a:t>Agri</a:t>
            </a:r>
            <a:r>
              <a:rPr lang="de-DE" dirty="0"/>
              <a:t>-Photovoltaik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5E044E7-BBA4-4213-9591-8177726CF0E6}"/>
              </a:ext>
            </a:extLst>
          </p:cNvPr>
          <p:cNvSpPr txBox="1"/>
          <p:nvPr/>
        </p:nvSpPr>
        <p:spPr>
          <a:xfrm>
            <a:off x="9752533" y="607111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(Fraunhofer ISE, 2020)</a:t>
            </a:r>
            <a:endParaRPr lang="de-DE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platzhalter 1">
            <a:extLst>
              <a:ext uri="{FF2B5EF4-FFF2-40B4-BE49-F238E27FC236}">
                <a16:creationId xmlns:a16="http://schemas.microsoft.com/office/drawing/2014/main" id="{67CB5DA5-F88E-E94D-807D-462E5188D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0049" y="1260004"/>
            <a:ext cx="3600151" cy="364196"/>
          </a:xfrm>
        </p:spPr>
        <p:txBody>
          <a:bodyPr>
            <a:normAutofit lnSpcReduction="10000"/>
          </a:bodyPr>
          <a:lstStyle/>
          <a:p>
            <a:r>
              <a:rPr lang="de-DE" sz="2000" dirty="0"/>
              <a:t>»Grünland«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1018241-D549-944F-8DCD-B0BCB1E6BD49}"/>
              </a:ext>
            </a:extLst>
          </p:cNvPr>
          <p:cNvSpPr txBox="1">
            <a:spLocks/>
          </p:cNvSpPr>
          <p:nvPr/>
        </p:nvSpPr>
        <p:spPr>
          <a:xfrm>
            <a:off x="8096349" y="1260004"/>
            <a:ext cx="3600152" cy="36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defTabSz="912023" eaLnBrk="1" latinLnBrk="0" hangingPunct="1">
              <a:lnSpc>
                <a:spcPct val="90000"/>
              </a:lnSpc>
              <a:spcBef>
                <a:spcPts val="997"/>
              </a:spcBef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457187" indent="0" defTabSz="912023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2000">
                <a:ea typeface="Arial Narrow" panose="020B0606020202030204" pitchFamily="34" charset="0"/>
                <a:cs typeface="Arial" charset="0"/>
              </a:defRPr>
            </a:lvl2pPr>
            <a:lvl3pPr marL="914373" indent="0" defTabSz="912023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800">
                <a:ea typeface="Arial Narrow" panose="020B0606020202030204" pitchFamily="34" charset="0"/>
                <a:cs typeface="Arial" charset="0"/>
              </a:defRPr>
            </a:lvl3pPr>
            <a:lvl4pPr marL="1371559" indent="0" defTabSz="912023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>
                <a:ea typeface="Arial Narrow" panose="020B0606020202030204" pitchFamily="34" charset="0"/>
                <a:cs typeface="Arial" charset="0"/>
              </a:defRPr>
            </a:lvl4pPr>
            <a:lvl5pPr marL="1828745" indent="0" defTabSz="912023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>
                <a:ea typeface="Arial Narrow" panose="020B0606020202030204" pitchFamily="34" charset="0"/>
                <a:cs typeface="Arial" charset="0"/>
              </a:defRPr>
            </a:lvl5pPr>
            <a:lvl6pPr marL="2285932" indent="0" defTabSz="912023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marL="2743118" indent="0" defTabSz="912023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marL="3200305" indent="0" defTabSz="912023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marL="3657491" indent="0" defTabSz="912023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»Gewächshaus«</a:t>
            </a:r>
          </a:p>
        </p:txBody>
      </p:sp>
      <p:sp>
        <p:nvSpPr>
          <p:cNvPr id="12" name="Textplatzhalter 1">
            <a:extLst>
              <a:ext uri="{FF2B5EF4-FFF2-40B4-BE49-F238E27FC236}">
                <a16:creationId xmlns:a16="http://schemas.microsoft.com/office/drawing/2014/main" id="{B4BBFDD0-03CB-AB46-BED9-C9712FF723DC}"/>
              </a:ext>
            </a:extLst>
          </p:cNvPr>
          <p:cNvSpPr txBox="1">
            <a:spLocks/>
          </p:cNvSpPr>
          <p:nvPr/>
        </p:nvSpPr>
        <p:spPr>
          <a:xfrm>
            <a:off x="391492" y="1260004"/>
            <a:ext cx="3600151" cy="364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2023" rtl="0" eaLnBrk="1" latinLnBrk="0" hangingPunct="1">
              <a:lnSpc>
                <a:spcPct val="90000"/>
              </a:lnSpc>
              <a:spcBef>
                <a:spcPts val="997"/>
              </a:spcBef>
              <a:buFont typeface="Wingdings" panose="05000000000000000000" pitchFamily="2" charset="2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457187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2pPr>
            <a:lvl3pPr marL="914373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3pPr>
            <a:lvl4pPr marL="1371559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4pPr>
            <a:lvl5pPr marL="182874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5pPr>
            <a:lvl6pPr marL="2285932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8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1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dirty="0"/>
              <a:t>»Kultur«</a:t>
            </a: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1F963116-04E9-9D4F-A70C-ED7789E2C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1494" y="4459555"/>
            <a:ext cx="3600150" cy="1611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dirty="0"/>
              <a:t>Einjährige, Überjährige und Dauerkulturen:</a:t>
            </a:r>
          </a:p>
          <a:p>
            <a:pPr marL="139700" indent="-139700">
              <a:buNone/>
            </a:pPr>
            <a:r>
              <a:rPr lang="de-DE" sz="1800" dirty="0"/>
              <a:t>- Obstbau, Beerenobstbau, Weinbau</a:t>
            </a:r>
          </a:p>
          <a:p>
            <a:pPr marL="0" indent="0">
              <a:buNone/>
            </a:pPr>
            <a:r>
              <a:rPr lang="de-DE" sz="1800" dirty="0"/>
              <a:t>- Ackerbau, </a:t>
            </a:r>
            <a:r>
              <a:rPr lang="de-DE" sz="1800" dirty="0" err="1"/>
              <a:t>Gemüsebau</a:t>
            </a:r>
            <a:endParaRPr lang="de-DE" sz="1800" dirty="0"/>
          </a:p>
          <a:p>
            <a:pPr marL="0" indent="0">
              <a:buNone/>
            </a:pPr>
            <a:r>
              <a:rPr lang="de-DE" sz="1800" dirty="0"/>
              <a:t>- Feldfutterbau</a:t>
            </a:r>
          </a:p>
          <a:p>
            <a:endParaRPr lang="de-DE" sz="1800" dirty="0"/>
          </a:p>
          <a:p>
            <a:endParaRPr lang="de-DE" sz="1800" dirty="0"/>
          </a:p>
        </p:txBody>
      </p:sp>
      <p:sp>
        <p:nvSpPr>
          <p:cNvPr id="18" name="Inhaltsplatzhalter 16">
            <a:extLst>
              <a:ext uri="{FF2B5EF4-FFF2-40B4-BE49-F238E27FC236}">
                <a16:creationId xmlns:a16="http://schemas.microsoft.com/office/drawing/2014/main" id="{436A5B97-0F38-654A-8E48-7F37C8E3E4C2}"/>
              </a:ext>
            </a:extLst>
          </p:cNvPr>
          <p:cNvSpPr txBox="1">
            <a:spLocks/>
          </p:cNvSpPr>
          <p:nvPr/>
        </p:nvSpPr>
        <p:spPr>
          <a:xfrm>
            <a:off x="4288689" y="4459555"/>
            <a:ext cx="3600150" cy="108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006" indent="-228006" algn="l" defTabSz="912023" rtl="0" eaLnBrk="1" latinLnBrk="0" hangingPunct="1">
              <a:lnSpc>
                <a:spcPct val="90000"/>
              </a:lnSpc>
              <a:spcBef>
                <a:spcPts val="997"/>
              </a:spcBef>
              <a:buClrTx/>
              <a:buFont typeface="Wingdings" panose="05000000000000000000" pitchFamily="2" charset="2"/>
              <a:buChar char="§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684017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2pPr>
            <a:lvl3pPr marL="1140028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1995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3pPr>
            <a:lvl4pPr marL="1596039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1795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4pPr>
            <a:lvl5pPr marL="2052051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5pPr>
            <a:lvl6pPr marL="2508062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73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85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96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de-DE" sz="1800" b="0" dirty="0"/>
              <a:t>Dauergrünland: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de-DE" sz="1800" b="0" dirty="0"/>
              <a:t>- Weide- und Wiesennutzung</a:t>
            </a:r>
          </a:p>
          <a:p>
            <a:pPr fontAlgn="auto">
              <a:spcAft>
                <a:spcPts val="0"/>
              </a:spcAft>
            </a:pPr>
            <a:endParaRPr lang="de-DE" sz="1800" b="0" dirty="0"/>
          </a:p>
          <a:p>
            <a:pPr fontAlgn="auto">
              <a:spcAft>
                <a:spcPts val="0"/>
              </a:spcAft>
            </a:pPr>
            <a:endParaRPr lang="de-DE" sz="1800" b="0" dirty="0"/>
          </a:p>
        </p:txBody>
      </p:sp>
      <p:sp>
        <p:nvSpPr>
          <p:cNvPr id="19" name="Inhaltsplatzhalter 16">
            <a:extLst>
              <a:ext uri="{FF2B5EF4-FFF2-40B4-BE49-F238E27FC236}">
                <a16:creationId xmlns:a16="http://schemas.microsoft.com/office/drawing/2014/main" id="{72B34076-9BD4-674F-BF78-55232D6427CF}"/>
              </a:ext>
            </a:extLst>
          </p:cNvPr>
          <p:cNvSpPr txBox="1">
            <a:spLocks/>
          </p:cNvSpPr>
          <p:nvPr/>
        </p:nvSpPr>
        <p:spPr>
          <a:xfrm>
            <a:off x="8188374" y="4459555"/>
            <a:ext cx="3600150" cy="1697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006" indent="-228006" algn="l" defTabSz="912023" rtl="0" eaLnBrk="1" latinLnBrk="0" hangingPunct="1">
              <a:lnSpc>
                <a:spcPct val="90000"/>
              </a:lnSpc>
              <a:spcBef>
                <a:spcPts val="997"/>
              </a:spcBef>
              <a:buClrTx/>
              <a:buFont typeface="Wingdings" panose="05000000000000000000" pitchFamily="2" charset="2"/>
              <a:buChar char="§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684017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2pPr>
            <a:lvl3pPr marL="1140028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1995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3pPr>
            <a:lvl4pPr marL="1596039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1795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4pPr>
            <a:lvl5pPr marL="2052051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ClrTx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5pPr>
            <a:lvl6pPr marL="2508062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073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085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096" indent="-228006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de-DE" sz="1800" b="0" dirty="0">
                <a:solidFill>
                  <a:schemeClr val="bg1">
                    <a:lumMod val="65000"/>
                  </a:schemeClr>
                </a:solidFill>
              </a:rPr>
              <a:t>Pflanzenanbau in geschlossenen Systemen: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de-DE" sz="1800" b="0" dirty="0">
                <a:solidFill>
                  <a:schemeClr val="bg1">
                    <a:lumMod val="65000"/>
                  </a:schemeClr>
                </a:solidFill>
              </a:rPr>
              <a:t>- Gewächshaus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de-DE" sz="1800" b="0" dirty="0">
                <a:solidFill>
                  <a:schemeClr val="bg1">
                    <a:lumMod val="65000"/>
                  </a:schemeClr>
                </a:solidFill>
              </a:rPr>
              <a:t>- Folientunnel</a:t>
            </a:r>
          </a:p>
          <a:p>
            <a:pPr fontAlgn="auto">
              <a:spcAft>
                <a:spcPts val="0"/>
              </a:spcAft>
            </a:pPr>
            <a:endParaRPr lang="de-DE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Positionspapier zu Freiflächen- und Agri-PV – C.A.R.M.E.N. e.V.">
            <a:extLst>
              <a:ext uri="{FF2B5EF4-FFF2-40B4-BE49-F238E27FC236}">
                <a16:creationId xmlns:a16="http://schemas.microsoft.com/office/drawing/2014/main" id="{A831F2CD-305C-4C45-B251-B6903671F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6"/>
          <a:stretch/>
        </p:blipFill>
        <p:spPr bwMode="auto">
          <a:xfrm>
            <a:off x="4280049" y="1781082"/>
            <a:ext cx="3594126" cy="25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D42CC83-C554-8A47-B3CD-75BE9F3E6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9" r="7931"/>
          <a:stretch/>
        </p:blipFill>
        <p:spPr bwMode="auto">
          <a:xfrm>
            <a:off x="391492" y="1781082"/>
            <a:ext cx="3579913" cy="254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nhaltsplatzhalter 6" descr="Ein Bild, das Gebäude, Zug, Zaun, draußen enthält.&#10;&#10;Automatisch generierte Beschreibung">
            <a:extLst>
              <a:ext uri="{FF2B5EF4-FFF2-40B4-BE49-F238E27FC236}">
                <a16:creationId xmlns:a16="http://schemas.microsoft.com/office/drawing/2014/main" id="{44C22F86-3C6C-694C-931A-62C0728CBC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b="5366"/>
          <a:stretch/>
        </p:blipFill>
        <p:spPr>
          <a:xfrm>
            <a:off x="8182819" y="1781083"/>
            <a:ext cx="3579913" cy="254085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924708E4-79E4-4847-A778-4DBD0F1A8945}"/>
              </a:ext>
            </a:extLst>
          </p:cNvPr>
          <p:cNvSpPr txBox="1"/>
          <p:nvPr/>
        </p:nvSpPr>
        <p:spPr>
          <a:xfrm rot="16200000">
            <a:off x="637404" y="1018624"/>
            <a:ext cx="6319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de-AT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AT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PV Magazin:: </a:t>
            </a:r>
            <a:r>
              <a:rPr lang="de-AT" sz="16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Sun’Agri</a:t>
            </a:r>
            <a:endParaRPr lang="de-AT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102C70F-3E72-2444-B924-F09A363DB214}"/>
              </a:ext>
            </a:extLst>
          </p:cNvPr>
          <p:cNvSpPr txBox="1"/>
          <p:nvPr/>
        </p:nvSpPr>
        <p:spPr>
          <a:xfrm rot="16200000">
            <a:off x="4559674" y="992773"/>
            <a:ext cx="63197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de-AT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AT" sz="16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www.carmen-ev.de</a:t>
            </a:r>
            <a:endParaRPr lang="de-AT" sz="16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07121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06C7BB-31AF-F146-BE3E-FAD9629F6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0049" y="1260004"/>
            <a:ext cx="3600151" cy="364196"/>
          </a:xfrm>
        </p:spPr>
        <p:txBody>
          <a:bodyPr>
            <a:normAutofit fontScale="85000" lnSpcReduction="10000"/>
          </a:bodyPr>
          <a:lstStyle/>
          <a:p>
            <a:r>
              <a:rPr lang="de-DE" sz="2400" dirty="0"/>
              <a:t>Stehend (</a:t>
            </a:r>
            <a:r>
              <a:rPr lang="de-DE" sz="2400" dirty="0" err="1"/>
              <a:t>ground-mounted</a:t>
            </a:r>
            <a:r>
              <a:rPr lang="de-DE" sz="2400" dirty="0"/>
              <a:t>)</a:t>
            </a:r>
          </a:p>
        </p:txBody>
      </p:sp>
      <p:graphicFrame>
        <p:nvGraphicFramePr>
          <p:cNvPr id="10" name="Tabelle 11">
            <a:extLst>
              <a:ext uri="{FF2B5EF4-FFF2-40B4-BE49-F238E27FC236}">
                <a16:creationId xmlns:a16="http://schemas.microsoft.com/office/drawing/2014/main" id="{56B21320-C172-F244-9CC6-57556B6F989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8395987"/>
              </p:ext>
            </p:extLst>
          </p:nvPr>
        </p:nvGraphicFramePr>
        <p:xfrm>
          <a:off x="391492" y="4512350"/>
          <a:ext cx="3600156" cy="18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4">
                  <a:extLst>
                    <a:ext uri="{9D8B030D-6E8A-4147-A177-3AD203B41FA5}">
                      <a16:colId xmlns:a16="http://schemas.microsoft.com/office/drawing/2014/main" val="2019813236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99645726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14384751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2632829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89411864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0679874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1379863253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0759811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44262361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49142644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87371727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9361743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285806562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127132121"/>
                    </a:ext>
                  </a:extLst>
                </a:gridCol>
              </a:tblGrid>
              <a:tr h="1834780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26157"/>
                  </a:ext>
                </a:extLst>
              </a:tr>
            </a:tbl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C38004-A767-1746-89A4-9C8B4AC4C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96349" y="1260004"/>
            <a:ext cx="3600152" cy="364196"/>
          </a:xfrm>
        </p:spPr>
        <p:txBody>
          <a:bodyPr>
            <a:noAutofit/>
          </a:bodyPr>
          <a:lstStyle/>
          <a:p>
            <a:r>
              <a:rPr lang="de-DE" sz="2000" dirty="0"/>
              <a:t>Vertikal </a:t>
            </a:r>
            <a:r>
              <a:rPr lang="de-DE" sz="2000" dirty="0" err="1"/>
              <a:t>bifaziales</a:t>
            </a:r>
            <a:r>
              <a:rPr lang="de-DE" sz="2000" dirty="0"/>
              <a:t> System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2DB21BE-7293-4A35-B471-62853F88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5C71A-15A8-4DC6-B902-B5CB6DDC0B7F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33FB10-481A-4755-8866-752EACACD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64A22B-5D2A-4ADA-8782-A9878402CABC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6A63CB0-BFA6-4BE7-9F16-7D409CE2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Übersicht </a:t>
            </a:r>
            <a:r>
              <a:rPr lang="de-DE" sz="1800" dirty="0" err="1"/>
              <a:t>Agri</a:t>
            </a:r>
            <a:r>
              <a:rPr lang="de-DE" sz="1800" dirty="0"/>
              <a:t>-Photovoltaik </a:t>
            </a:r>
            <a:br>
              <a:rPr lang="de-DE" dirty="0"/>
            </a:br>
            <a:r>
              <a:rPr lang="de-DE" dirty="0"/>
              <a:t>Vergleich</a:t>
            </a:r>
          </a:p>
        </p:txBody>
      </p:sp>
      <p:pic>
        <p:nvPicPr>
          <p:cNvPr id="16" name="Picture 4" descr="Ernte im Solarpark">
            <a:extLst>
              <a:ext uri="{FF2B5EF4-FFF2-40B4-BE49-F238E27FC236}">
                <a16:creationId xmlns:a16="http://schemas.microsoft.com/office/drawing/2014/main" id="{ACC9FCD3-FBDA-8441-8C0B-DF054543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66" y="1764650"/>
            <a:ext cx="3607643" cy="2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498691D8-D7A2-4949-85F5-398AF8AD73BA}"/>
              </a:ext>
            </a:extLst>
          </p:cNvPr>
          <p:cNvSpPr txBox="1">
            <a:spLocks/>
          </p:cNvSpPr>
          <p:nvPr/>
        </p:nvSpPr>
        <p:spPr>
          <a:xfrm>
            <a:off x="391492" y="1260004"/>
            <a:ext cx="3600151" cy="364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2023" rtl="0" eaLnBrk="1" latinLnBrk="0" hangingPunct="1">
              <a:lnSpc>
                <a:spcPct val="90000"/>
              </a:lnSpc>
              <a:spcBef>
                <a:spcPts val="997"/>
              </a:spcBef>
              <a:buFont typeface="Wingdings" panose="05000000000000000000" pitchFamily="2" charset="2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457187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2pPr>
            <a:lvl3pPr marL="914373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3pPr>
            <a:lvl4pPr marL="1371559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4pPr>
            <a:lvl5pPr marL="182874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5pPr>
            <a:lvl6pPr marL="2285932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8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1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dirty="0"/>
              <a:t>Aufgeständert (</a:t>
            </a:r>
            <a:r>
              <a:rPr lang="de-DE" sz="2000" dirty="0" err="1"/>
              <a:t>stilted</a:t>
            </a:r>
            <a:r>
              <a:rPr lang="de-DE" sz="2000" dirty="0"/>
              <a:t>)</a:t>
            </a:r>
          </a:p>
        </p:txBody>
      </p:sp>
      <p:pic>
        <p:nvPicPr>
          <p:cNvPr id="18" name="Picture 2" descr="Die Agrophotovoltaik-Pilotanlage in Heggelbach am Bodensee kombiniert Strom- und Nahrungsmittelproduktion. ">
            <a:extLst>
              <a:ext uri="{FF2B5EF4-FFF2-40B4-BE49-F238E27FC236}">
                <a16:creationId xmlns:a16="http://schemas.microsoft.com/office/drawing/2014/main" id="{309A7BDE-8090-5B4F-A2E4-41142A84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 bwMode="auto">
          <a:xfrm>
            <a:off x="391492" y="1761818"/>
            <a:ext cx="3600151" cy="2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gro-Photovoltaik">
            <a:extLst>
              <a:ext uri="{FF2B5EF4-FFF2-40B4-BE49-F238E27FC236}">
                <a16:creationId xmlns:a16="http://schemas.microsoft.com/office/drawing/2014/main" id="{50246FAE-DF0B-7D4B-9277-A1A0F5A36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/>
          <a:stretch/>
        </p:blipFill>
        <p:spPr bwMode="auto">
          <a:xfrm>
            <a:off x="4281196" y="1761818"/>
            <a:ext cx="3607643" cy="2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1">
            <a:extLst>
              <a:ext uri="{FF2B5EF4-FFF2-40B4-BE49-F238E27FC236}">
                <a16:creationId xmlns:a16="http://schemas.microsoft.com/office/drawing/2014/main" id="{BB13DC97-08D0-5C46-ABB3-DDFA420972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308858"/>
              </p:ext>
            </p:extLst>
          </p:nvPr>
        </p:nvGraphicFramePr>
        <p:xfrm>
          <a:off x="4281155" y="4523038"/>
          <a:ext cx="3600156" cy="18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4">
                  <a:extLst>
                    <a:ext uri="{9D8B030D-6E8A-4147-A177-3AD203B41FA5}">
                      <a16:colId xmlns:a16="http://schemas.microsoft.com/office/drawing/2014/main" val="2019813236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99645726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14384751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2632829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89411864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0679874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1379863253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0759811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44262361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49142644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87371727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9361743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285806562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127132121"/>
                    </a:ext>
                  </a:extLst>
                </a:gridCol>
              </a:tblGrid>
              <a:tr h="1834780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26157"/>
                  </a:ext>
                </a:extLst>
              </a:tr>
            </a:tbl>
          </a:graphicData>
        </a:graphic>
      </p:graphicFrame>
      <p:graphicFrame>
        <p:nvGraphicFramePr>
          <p:cNvPr id="21" name="Tabelle 11">
            <a:extLst>
              <a:ext uri="{FF2B5EF4-FFF2-40B4-BE49-F238E27FC236}">
                <a16:creationId xmlns:a16="http://schemas.microsoft.com/office/drawing/2014/main" id="{F529C0BB-28D0-8544-84F6-67EC2E9EF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421714"/>
              </p:ext>
            </p:extLst>
          </p:nvPr>
        </p:nvGraphicFramePr>
        <p:xfrm>
          <a:off x="8149963" y="4523038"/>
          <a:ext cx="3600156" cy="18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4">
                  <a:extLst>
                    <a:ext uri="{9D8B030D-6E8A-4147-A177-3AD203B41FA5}">
                      <a16:colId xmlns:a16="http://schemas.microsoft.com/office/drawing/2014/main" val="2019813236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99645726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14384751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2632829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89411864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0679874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1379863253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0759811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44262361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49142644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87371727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9361743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285806562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127132121"/>
                    </a:ext>
                  </a:extLst>
                </a:gridCol>
              </a:tblGrid>
              <a:tr h="1834780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26157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5D78460C-D663-F344-80AB-F3FE7545802A}"/>
              </a:ext>
            </a:extLst>
          </p:cNvPr>
          <p:cNvSpPr txBox="1"/>
          <p:nvPr/>
        </p:nvSpPr>
        <p:spPr>
          <a:xfrm>
            <a:off x="463501" y="4016873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https://agri-pv.org/machbarkeit/forschungsanlage/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D6F6575-211C-7E44-B6C1-79923F3A6068}"/>
              </a:ext>
            </a:extLst>
          </p:cNvPr>
          <p:cNvSpPr txBox="1"/>
          <p:nvPr/>
        </p:nvSpPr>
        <p:spPr>
          <a:xfrm>
            <a:off x="8312373" y="4016871"/>
            <a:ext cx="2534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AT"/>
            </a:defPPr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https://</a:t>
            </a:r>
            <a:r>
              <a:rPr lang="de-DE" dirty="0" err="1"/>
              <a:t>www.topagrar.com</a:t>
            </a:r>
            <a:r>
              <a:rPr lang="de-DE" dirty="0"/>
              <a:t>/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3A0904CA-78DB-A446-9462-574D4BA1568D}"/>
              </a:ext>
            </a:extLst>
          </p:cNvPr>
          <p:cNvSpPr txBox="1"/>
          <p:nvPr/>
        </p:nvSpPr>
        <p:spPr>
          <a:xfrm>
            <a:off x="4386853" y="4016872"/>
            <a:ext cx="2534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AT"/>
            </a:defPPr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https://</a:t>
            </a:r>
            <a:r>
              <a:rPr lang="de-DE" dirty="0" err="1"/>
              <a:t>www.topagrar.com</a:t>
            </a:r>
            <a:r>
              <a:rPr 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82899062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4F5DF7-A063-4B40-B74E-3BD5B00C8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64A22B-5D2A-4ADA-8782-A9878402CABC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57A5E5BC-98CE-4262-9209-B12B5215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Langfristige Flächennutzung ohne Einschränkung der Pflanzenproduktion</a:t>
            </a:r>
            <a:br>
              <a:rPr lang="de-DE" sz="1800" dirty="0"/>
            </a:br>
            <a:r>
              <a:rPr lang="de-DE" dirty="0"/>
              <a:t>Was brauchen die Pflanzen?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5C65624-9516-4578-9699-6F012CA1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5C71A-15A8-4DC6-B902-B5CB6DDC0B7F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437D0E70-86A1-8149-8DEE-6EE47D3360E8}"/>
              </a:ext>
            </a:extLst>
          </p:cNvPr>
          <p:cNvSpPr txBox="1">
            <a:spLocks/>
          </p:cNvSpPr>
          <p:nvPr/>
        </p:nvSpPr>
        <p:spPr>
          <a:xfrm>
            <a:off x="175469" y="1476052"/>
            <a:ext cx="11768757" cy="493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2023" rtl="0" eaLnBrk="1" latinLnBrk="0" hangingPunct="1">
              <a:lnSpc>
                <a:spcPct val="90000"/>
              </a:lnSpc>
              <a:spcBef>
                <a:spcPts val="997"/>
              </a:spcBef>
              <a:buFont typeface="Wingdings" panose="05000000000000000000" pitchFamily="2" charset="2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457187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2pPr>
            <a:lvl3pPr marL="914373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3pPr>
            <a:lvl4pPr marL="1371559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4pPr>
            <a:lvl5pPr marL="182874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5pPr>
            <a:lvl6pPr marL="2285932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8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1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0" dirty="0">
                <a:solidFill>
                  <a:srgbClr val="FF0000"/>
                </a:solidFill>
              </a:rPr>
              <a:t>Licht: Wann wieviel, welche Spektralbereiche, … </a:t>
            </a:r>
            <a:br>
              <a:rPr lang="de-AT" b="0" dirty="0">
                <a:solidFill>
                  <a:srgbClr val="FF0000"/>
                </a:solidFill>
              </a:rPr>
            </a:br>
            <a:r>
              <a:rPr lang="de-AT" b="0" dirty="0"/>
              <a:t>Wärme/Kälte: wann, im Kontext Strahlung, …</a:t>
            </a:r>
            <a:r>
              <a:rPr lang="de-AT" b="0" dirty="0">
                <a:sym typeface="Wingdings" pitchFamily="2" charset="2"/>
              </a:rPr>
              <a:t> Beschattung/</a:t>
            </a:r>
            <a:r>
              <a:rPr lang="de-AT" b="0" dirty="0" err="1">
                <a:sym typeface="Wingdings" pitchFamily="2" charset="2"/>
              </a:rPr>
              <a:t>Evapotranspiration</a:t>
            </a:r>
            <a:endParaRPr lang="de-AT" b="0" dirty="0"/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0" dirty="0"/>
              <a:t>Wasser: Wann, wieviel versus Bodenvorrat/Niederschläge </a:t>
            </a:r>
            <a:r>
              <a:rPr lang="de-AT" b="0" dirty="0">
                <a:sym typeface="Wingdings" pitchFamily="2" charset="2"/>
              </a:rPr>
              <a:t> Bewässerung/Beregnung</a:t>
            </a:r>
            <a:endParaRPr lang="de-AT" b="0" dirty="0"/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b="0" dirty="0"/>
              <a:t>Nährstoffe: Makro-, Mikronährstoffe</a:t>
            </a:r>
          </a:p>
        </p:txBody>
      </p:sp>
    </p:spTree>
    <p:extLst>
      <p:ext uri="{BB962C8B-B14F-4D97-AF65-F5344CB8AC3E}">
        <p14:creationId xmlns:p14="http://schemas.microsoft.com/office/powerpoint/2010/main" val="6329126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CA71A29-F159-4CDF-8838-3D0F4D7A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A1797-3024-4DF9-BBED-D930697AC5DA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250719-1EA5-4353-8DF0-B09C7735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89F6-9C9F-44AC-84F9-1969F0B03BD2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17E53E-ED00-49F0-B04D-7F1B81484F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t="2758" r="-3247"/>
          <a:stretch/>
        </p:blipFill>
        <p:spPr>
          <a:xfrm>
            <a:off x="463749" y="0"/>
            <a:ext cx="11233000" cy="639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87228"/>
      </p:ext>
    </p:extLst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206C7BB-31AF-F146-BE3E-FAD9629F6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0049" y="1260004"/>
            <a:ext cx="3600151" cy="364196"/>
          </a:xfrm>
        </p:spPr>
        <p:txBody>
          <a:bodyPr>
            <a:normAutofit fontScale="85000" lnSpcReduction="10000"/>
          </a:bodyPr>
          <a:lstStyle/>
          <a:p>
            <a:r>
              <a:rPr lang="de-DE" sz="2400" dirty="0"/>
              <a:t>Stehend (</a:t>
            </a:r>
            <a:r>
              <a:rPr lang="de-DE" sz="2400" dirty="0" err="1"/>
              <a:t>ground-mounted</a:t>
            </a:r>
            <a:r>
              <a:rPr lang="de-DE" sz="2400" dirty="0"/>
              <a:t>)</a:t>
            </a:r>
          </a:p>
        </p:txBody>
      </p:sp>
      <p:graphicFrame>
        <p:nvGraphicFramePr>
          <p:cNvPr id="10" name="Tabelle 11">
            <a:extLst>
              <a:ext uri="{FF2B5EF4-FFF2-40B4-BE49-F238E27FC236}">
                <a16:creationId xmlns:a16="http://schemas.microsoft.com/office/drawing/2014/main" id="{56B21320-C172-F244-9CC6-57556B6F989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91492" y="4512350"/>
          <a:ext cx="3600156" cy="18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4">
                  <a:extLst>
                    <a:ext uri="{9D8B030D-6E8A-4147-A177-3AD203B41FA5}">
                      <a16:colId xmlns:a16="http://schemas.microsoft.com/office/drawing/2014/main" val="2019813236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99645726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14384751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2632829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89411864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0679874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1379863253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0759811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44262361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49142644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87371727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9361743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285806562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127132121"/>
                    </a:ext>
                  </a:extLst>
                </a:gridCol>
              </a:tblGrid>
              <a:tr h="1834780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26157"/>
                  </a:ext>
                </a:extLst>
              </a:tr>
            </a:tbl>
          </a:graphicData>
        </a:graphic>
      </p:graphicFrame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C38004-A767-1746-89A4-9C8B4AC4C3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96349" y="1260004"/>
            <a:ext cx="3600152" cy="364196"/>
          </a:xfrm>
        </p:spPr>
        <p:txBody>
          <a:bodyPr>
            <a:noAutofit/>
          </a:bodyPr>
          <a:lstStyle/>
          <a:p>
            <a:r>
              <a:rPr lang="de-DE" sz="2000" dirty="0"/>
              <a:t>Vertikal </a:t>
            </a:r>
            <a:r>
              <a:rPr lang="de-DE" sz="2000" dirty="0" err="1"/>
              <a:t>bifaziales</a:t>
            </a:r>
            <a:r>
              <a:rPr lang="de-DE" sz="2000" dirty="0"/>
              <a:t> System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2DB21BE-7293-4A35-B471-62853F88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5C71A-15A8-4DC6-B902-B5CB6DDC0B7F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33FB10-481A-4755-8866-752EACACD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64A22B-5D2A-4ADA-8782-A9878402CABC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6A63CB0-BFA6-4BE7-9F16-7D409CE2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Verfahrenstechnische Veränderungen im Pflanzenbau</a:t>
            </a:r>
            <a:br>
              <a:rPr lang="de-DE" dirty="0"/>
            </a:br>
            <a:r>
              <a:rPr lang="de-DE" dirty="0"/>
              <a:t>Vergleich der Bewirtschaftung</a:t>
            </a:r>
          </a:p>
        </p:txBody>
      </p:sp>
      <p:pic>
        <p:nvPicPr>
          <p:cNvPr id="16" name="Picture 4" descr="Ernte im Solarpark">
            <a:extLst>
              <a:ext uri="{FF2B5EF4-FFF2-40B4-BE49-F238E27FC236}">
                <a16:creationId xmlns:a16="http://schemas.microsoft.com/office/drawing/2014/main" id="{ACC9FCD3-FBDA-8441-8C0B-DF054543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0866" y="1764650"/>
            <a:ext cx="3607643" cy="2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platzhalter 1">
            <a:extLst>
              <a:ext uri="{FF2B5EF4-FFF2-40B4-BE49-F238E27FC236}">
                <a16:creationId xmlns:a16="http://schemas.microsoft.com/office/drawing/2014/main" id="{498691D8-D7A2-4949-85F5-398AF8AD73BA}"/>
              </a:ext>
            </a:extLst>
          </p:cNvPr>
          <p:cNvSpPr txBox="1">
            <a:spLocks/>
          </p:cNvSpPr>
          <p:nvPr/>
        </p:nvSpPr>
        <p:spPr>
          <a:xfrm>
            <a:off x="391492" y="1260004"/>
            <a:ext cx="3600151" cy="364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2023" rtl="0" eaLnBrk="1" latinLnBrk="0" hangingPunct="1">
              <a:lnSpc>
                <a:spcPct val="90000"/>
              </a:lnSpc>
              <a:spcBef>
                <a:spcPts val="997"/>
              </a:spcBef>
              <a:buFont typeface="Wingdings" panose="05000000000000000000" pitchFamily="2" charset="2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457187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2pPr>
            <a:lvl3pPr marL="914373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3pPr>
            <a:lvl4pPr marL="1371559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4pPr>
            <a:lvl5pPr marL="182874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5pPr>
            <a:lvl6pPr marL="2285932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8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1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2000" dirty="0"/>
              <a:t>Aufgeständert (</a:t>
            </a:r>
            <a:r>
              <a:rPr lang="de-DE" sz="2000" dirty="0" err="1"/>
              <a:t>stilted</a:t>
            </a:r>
            <a:r>
              <a:rPr lang="de-DE" sz="2000" dirty="0"/>
              <a:t>)</a:t>
            </a:r>
          </a:p>
        </p:txBody>
      </p:sp>
      <p:pic>
        <p:nvPicPr>
          <p:cNvPr id="18" name="Picture 2" descr="Die Agrophotovoltaik-Pilotanlage in Heggelbach am Bodensee kombiniert Strom- und Nahrungsmittelproduktion. ">
            <a:extLst>
              <a:ext uri="{FF2B5EF4-FFF2-40B4-BE49-F238E27FC236}">
                <a16:creationId xmlns:a16="http://schemas.microsoft.com/office/drawing/2014/main" id="{309A7BDE-8090-5B4F-A2E4-41142A84D8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"/>
          <a:stretch/>
        </p:blipFill>
        <p:spPr bwMode="auto">
          <a:xfrm>
            <a:off x="391492" y="1761818"/>
            <a:ext cx="3600151" cy="2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gro-Photovoltaik">
            <a:extLst>
              <a:ext uri="{FF2B5EF4-FFF2-40B4-BE49-F238E27FC236}">
                <a16:creationId xmlns:a16="http://schemas.microsoft.com/office/drawing/2014/main" id="{50246FAE-DF0B-7D4B-9277-A1A0F5A362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"/>
          <a:stretch/>
        </p:blipFill>
        <p:spPr bwMode="auto">
          <a:xfrm>
            <a:off x="4281196" y="1761818"/>
            <a:ext cx="3607643" cy="25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elle 11">
            <a:extLst>
              <a:ext uri="{FF2B5EF4-FFF2-40B4-BE49-F238E27FC236}">
                <a16:creationId xmlns:a16="http://schemas.microsoft.com/office/drawing/2014/main" id="{BB13DC97-08D0-5C46-ABB3-DDFA420972CA}"/>
              </a:ext>
            </a:extLst>
          </p:cNvPr>
          <p:cNvGraphicFramePr>
            <a:graphicFrameLocks/>
          </p:cNvGraphicFramePr>
          <p:nvPr/>
        </p:nvGraphicFramePr>
        <p:xfrm>
          <a:off x="4281155" y="4523038"/>
          <a:ext cx="3600156" cy="18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4">
                  <a:extLst>
                    <a:ext uri="{9D8B030D-6E8A-4147-A177-3AD203B41FA5}">
                      <a16:colId xmlns:a16="http://schemas.microsoft.com/office/drawing/2014/main" val="2019813236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99645726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14384751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2632829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89411864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0679874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1379863253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0759811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44262361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49142644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87371727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9361743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285806562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127132121"/>
                    </a:ext>
                  </a:extLst>
                </a:gridCol>
              </a:tblGrid>
              <a:tr h="1834780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26157"/>
                  </a:ext>
                </a:extLst>
              </a:tr>
            </a:tbl>
          </a:graphicData>
        </a:graphic>
      </p:graphicFrame>
      <p:graphicFrame>
        <p:nvGraphicFramePr>
          <p:cNvPr id="21" name="Tabelle 11">
            <a:extLst>
              <a:ext uri="{FF2B5EF4-FFF2-40B4-BE49-F238E27FC236}">
                <a16:creationId xmlns:a16="http://schemas.microsoft.com/office/drawing/2014/main" id="{F529C0BB-28D0-8544-84F6-67EC2E9EF755}"/>
              </a:ext>
            </a:extLst>
          </p:cNvPr>
          <p:cNvGraphicFramePr>
            <a:graphicFrameLocks/>
          </p:cNvGraphicFramePr>
          <p:nvPr/>
        </p:nvGraphicFramePr>
        <p:xfrm>
          <a:off x="8149963" y="4523038"/>
          <a:ext cx="3600156" cy="183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54">
                  <a:extLst>
                    <a:ext uri="{9D8B030D-6E8A-4147-A177-3AD203B41FA5}">
                      <a16:colId xmlns:a16="http://schemas.microsoft.com/office/drawing/2014/main" val="2019813236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99645726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14384751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2632829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89411864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80679874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1379863253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607598115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442623617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49142644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873717278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293617439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2285806562"/>
                    </a:ext>
                  </a:extLst>
                </a:gridCol>
                <a:gridCol w="257154">
                  <a:extLst>
                    <a:ext uri="{9D8B030D-6E8A-4147-A177-3AD203B41FA5}">
                      <a16:colId xmlns:a16="http://schemas.microsoft.com/office/drawing/2014/main" val="3127132121"/>
                    </a:ext>
                  </a:extLst>
                </a:gridCol>
              </a:tblGrid>
              <a:tr h="1834780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426157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7674CDA1-ED32-754A-99A1-55C077E74764}"/>
              </a:ext>
            </a:extLst>
          </p:cNvPr>
          <p:cNvSpPr txBox="1"/>
          <p:nvPr/>
        </p:nvSpPr>
        <p:spPr>
          <a:xfrm>
            <a:off x="463501" y="4016873"/>
            <a:ext cx="4752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https://agri-pv.org/machbarkeit/forschungsanlage/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7D7B933-8C05-044D-AD81-E16A55C344BF}"/>
              </a:ext>
            </a:extLst>
          </p:cNvPr>
          <p:cNvSpPr txBox="1"/>
          <p:nvPr/>
        </p:nvSpPr>
        <p:spPr>
          <a:xfrm>
            <a:off x="8312373" y="4016871"/>
            <a:ext cx="2534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AT"/>
            </a:defPPr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https://</a:t>
            </a:r>
            <a:r>
              <a:rPr lang="de-DE" dirty="0" err="1"/>
              <a:t>www.topagrar.com</a:t>
            </a:r>
            <a:r>
              <a:rPr lang="de-DE" dirty="0"/>
              <a:t>/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CE8EBA1-7E92-6149-AA2B-2CD9A89E8873}"/>
              </a:ext>
            </a:extLst>
          </p:cNvPr>
          <p:cNvSpPr txBox="1"/>
          <p:nvPr/>
        </p:nvSpPr>
        <p:spPr>
          <a:xfrm>
            <a:off x="4386853" y="4016872"/>
            <a:ext cx="25348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AT"/>
            </a:defPPr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https://</a:t>
            </a:r>
            <a:r>
              <a:rPr lang="de-DE" dirty="0" err="1"/>
              <a:t>www.topagrar.com</a:t>
            </a:r>
            <a:r>
              <a:rPr lang="de-DE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62791935"/>
      </p:ext>
    </p:extLst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2DB21BE-7293-4A35-B471-62853F88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5C71A-15A8-4DC6-B902-B5CB6DDC0B7F}" type="datetime1">
              <a:rPr lang="de-DE" altLang="de-DE" smtClean="0"/>
              <a:pPr>
                <a:defRPr/>
              </a:pPr>
              <a:t>18.10.21</a:t>
            </a:fld>
            <a:endParaRPr lang="de-DE" alt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33FB10-481A-4755-8866-752EACACD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64A22B-5D2A-4ADA-8782-A9878402CABC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76A63CB0-BFA6-4BE7-9F16-7D409CE2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Schlussfolgerung</a:t>
            </a:r>
            <a:br>
              <a:rPr lang="de-DE" dirty="0"/>
            </a:br>
            <a:r>
              <a:rPr lang="de-DE" dirty="0" err="1"/>
              <a:t>Agri</a:t>
            </a:r>
            <a:r>
              <a:rPr lang="de-DE" dirty="0"/>
              <a:t>-Photovoltaik 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3E1C73C-C6E5-2E4D-B1A0-24E8F68BFDDA}"/>
              </a:ext>
            </a:extLst>
          </p:cNvPr>
          <p:cNvSpPr txBox="1">
            <a:spLocks/>
          </p:cNvSpPr>
          <p:nvPr/>
        </p:nvSpPr>
        <p:spPr>
          <a:xfrm>
            <a:off x="391493" y="1476052"/>
            <a:ext cx="11377016" cy="49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2023" rtl="0" eaLnBrk="1" latinLnBrk="0" hangingPunct="1">
              <a:lnSpc>
                <a:spcPct val="90000"/>
              </a:lnSpc>
              <a:spcBef>
                <a:spcPts val="997"/>
              </a:spcBef>
              <a:buFont typeface="Wingdings" panose="05000000000000000000" pitchFamily="2" charset="2"/>
              <a:buNone/>
              <a:defRPr sz="2500" b="1" kern="1200">
                <a:solidFill>
                  <a:schemeClr val="tx1"/>
                </a:solidFill>
                <a:latin typeface="Arial" panose="020B0604020202020204" pitchFamily="34" charset="0"/>
                <a:ea typeface="Arial Narrow" panose="020B0606020202030204" pitchFamily="34" charset="0"/>
                <a:cs typeface="Arial" panose="020B0604020202020204" pitchFamily="34" charset="0"/>
              </a:defRPr>
            </a:lvl1pPr>
            <a:lvl2pPr marL="457187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2pPr>
            <a:lvl3pPr marL="914373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3pPr>
            <a:lvl4pPr marL="1371559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4pPr>
            <a:lvl5pPr marL="182874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charset="0"/>
              </a:defRPr>
            </a:lvl5pPr>
            <a:lvl6pPr marL="2285932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8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05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91" indent="0" algn="l" defTabSz="912023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AT" dirty="0"/>
              <a:t>Langfristige Flächennutzung ohne Einschränkung der Pflanzenproduktion?</a:t>
            </a:r>
          </a:p>
          <a:p>
            <a:pPr fontAlgn="auto">
              <a:spcAft>
                <a:spcPts val="0"/>
              </a:spcAft>
            </a:pPr>
            <a:r>
              <a:rPr lang="de-AT" b="0" dirty="0"/>
              <a:t> 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à"/>
            </a:pPr>
            <a:r>
              <a:rPr lang="de-AT" b="0" dirty="0"/>
              <a:t>Verfahrenstechnische Veränderungen im Pflanzenbau einfließen lassen und Elektrifizierung in der Agrartechnik berücksichtigen.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à"/>
            </a:pPr>
            <a:r>
              <a:rPr lang="de-AT" b="0" dirty="0"/>
              <a:t>Technologische Entwicklungsansätze für zukünftige „</a:t>
            </a:r>
            <a:r>
              <a:rPr lang="de-AT" b="0" dirty="0" err="1"/>
              <a:t>Win</a:t>
            </a:r>
            <a:r>
              <a:rPr lang="de-AT" b="0" dirty="0"/>
              <a:t>-</a:t>
            </a:r>
            <a:r>
              <a:rPr lang="de-AT" b="0" dirty="0" err="1"/>
              <a:t>Win</a:t>
            </a:r>
            <a:r>
              <a:rPr lang="de-AT" b="0" dirty="0"/>
              <a:t>-Strategien“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à"/>
            </a:pPr>
            <a:r>
              <a:rPr lang="de-AT" b="0" dirty="0"/>
              <a:t>Viele offene Fragen: Forschung für eine nachhaltige Entwicklung!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12522349"/>
      </p:ext>
    </p:extLst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23541" y="2052117"/>
            <a:ext cx="9634167" cy="3672408"/>
          </a:xfrm>
        </p:spPr>
        <p:txBody>
          <a:bodyPr>
            <a:normAutofit/>
          </a:bodyPr>
          <a:lstStyle/>
          <a:p>
            <a:r>
              <a:rPr lang="de-DE" altLang="en-US" sz="2000" dirty="0"/>
              <a:t>Universität für Bodenkultur Wien </a:t>
            </a:r>
          </a:p>
          <a:p>
            <a:endParaRPr lang="de-DE" altLang="en-US" sz="2000" dirty="0"/>
          </a:p>
          <a:p>
            <a:r>
              <a:rPr lang="de-DE" altLang="en-US" sz="2000" dirty="0"/>
              <a:t>Department für Nachhaltige Agrarsysteme</a:t>
            </a:r>
          </a:p>
          <a:p>
            <a:r>
              <a:rPr lang="de-DE" altLang="en-US" sz="2000" b="0" dirty="0"/>
              <a:t>Institut für Landtechnik</a:t>
            </a:r>
          </a:p>
          <a:p>
            <a:endParaRPr lang="de-DE" altLang="en-US" sz="2000" b="0" dirty="0"/>
          </a:p>
          <a:p>
            <a:r>
              <a:rPr lang="de-DE" altLang="en-US" sz="2000" b="0" dirty="0"/>
              <a:t>Alexander Bauer </a:t>
            </a:r>
          </a:p>
          <a:p>
            <a:r>
              <a:rPr lang="de-DE" altLang="en-US" sz="2000" b="0" dirty="0"/>
              <a:t>Andreas Gronauer</a:t>
            </a:r>
          </a:p>
          <a:p>
            <a:r>
              <a:rPr lang="de-DE" altLang="en-US" sz="2000" b="0" dirty="0"/>
              <a:t>Iris Kral</a:t>
            </a:r>
          </a:p>
          <a:p>
            <a:r>
              <a:rPr lang="de-DE" altLang="en-US" sz="2000" b="0" dirty="0"/>
              <a:t>Theresa </a:t>
            </a:r>
            <a:r>
              <a:rPr lang="de-DE" altLang="en-US" sz="2000" b="0" dirty="0" err="1"/>
              <a:t>Krexner</a:t>
            </a:r>
            <a:r>
              <a:rPr lang="de-DE" altLang="en-US" sz="2000" b="0" dirty="0"/>
              <a:t> </a:t>
            </a:r>
          </a:p>
          <a:p>
            <a:endParaRPr lang="de-DE" altLang="en-US" sz="2000" b="0" dirty="0"/>
          </a:p>
          <a:p>
            <a:r>
              <a:rPr lang="de-DE" altLang="en-US" sz="2000" b="0" dirty="0"/>
              <a:t>Peter-Jordan-Straße 82, A-1190 Wien</a:t>
            </a:r>
          </a:p>
          <a:p>
            <a:r>
              <a:rPr lang="de-DE" altLang="en-US" sz="2000" b="0" dirty="0"/>
              <a:t>Tel.: +43 1 47654-93130, Fax: +43 1 47654-93109</a:t>
            </a:r>
          </a:p>
          <a:p>
            <a:r>
              <a:rPr lang="de-DE" altLang="en-US" sz="2000" b="0" dirty="0" err="1"/>
              <a:t>alexander.bauer@boku.ac.at</a:t>
            </a:r>
            <a:r>
              <a:rPr lang="de-DE" altLang="en-US" sz="2000" b="0" dirty="0"/>
              <a:t> , www.boku.ac.at/ilt</a:t>
            </a:r>
          </a:p>
        </p:txBody>
      </p:sp>
    </p:spTree>
    <p:extLst>
      <p:ext uri="{BB962C8B-B14F-4D97-AF65-F5344CB8AC3E}">
        <p14:creationId xmlns:p14="http://schemas.microsoft.com/office/powerpoint/2010/main" val="4246134742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BOKU-Marketing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OKU-Marketing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b="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462</Words>
  <Application>Microsoft Macintosh PowerPoint</Application>
  <PresentationFormat>Benutzerdefiniert</PresentationFormat>
  <Paragraphs>76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Times New Roman</vt:lpstr>
      <vt:lpstr>Wingdings</vt:lpstr>
      <vt:lpstr>BOKU-Marketing</vt:lpstr>
      <vt:lpstr>1_BOKU-Marketing</vt:lpstr>
      <vt:lpstr>Freiflächenphotovoltaik. Eine kritische Abwägung der Möglichkeiten.  Agrartechnik und Agri-Photovoltaik</vt:lpstr>
      <vt:lpstr>Übersicht Agri-Photovoltaik Einteilung Agri-Photovoltaik</vt:lpstr>
      <vt:lpstr>Übersicht Agri-Photovoltaik  Vergleich</vt:lpstr>
      <vt:lpstr>Langfristige Flächennutzung ohne Einschränkung der Pflanzenproduktion Was brauchen die Pflanzen? </vt:lpstr>
      <vt:lpstr>PowerPoint-Präsentation</vt:lpstr>
      <vt:lpstr>Verfahrenstechnische Veränderungen im Pflanzenbau Vergleich der Bewirtschaftung</vt:lpstr>
      <vt:lpstr>Schlussfolgerung Agri-Photovoltaik </vt:lpstr>
      <vt:lpstr>PowerPoint-Präsentation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GERZABEK</dc:creator>
  <cp:lastModifiedBy>Alexander Bauer</cp:lastModifiedBy>
  <cp:revision>358</cp:revision>
  <cp:lastPrinted>2020-02-25T16:16:36Z</cp:lastPrinted>
  <dcterms:created xsi:type="dcterms:W3CDTF">2003-09-23T06:28:36Z</dcterms:created>
  <dcterms:modified xsi:type="dcterms:W3CDTF">2021-10-18T08:44:08Z</dcterms:modified>
</cp:coreProperties>
</file>