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3" r:id="rId2"/>
    <p:sldId id="344" r:id="rId3"/>
    <p:sldId id="341" r:id="rId4"/>
    <p:sldId id="340" r:id="rId5"/>
    <p:sldId id="339" r:id="rId6"/>
    <p:sldId id="345" r:id="rId7"/>
    <p:sldId id="336" r:id="rId8"/>
    <p:sldId id="337" r:id="rId9"/>
    <p:sldId id="338" r:id="rId10"/>
    <p:sldId id="346" r:id="rId11"/>
    <p:sldId id="333" r:id="rId12"/>
    <p:sldId id="343" r:id="rId13"/>
    <p:sldId id="342" r:id="rId14"/>
    <p:sldId id="316" r:id="rId15"/>
    <p:sldId id="314" r:id="rId1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45">
          <p15:clr>
            <a:srgbClr val="A4A3A4"/>
          </p15:clr>
        </p15:guide>
        <p15:guide id="2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2E16"/>
    <a:srgbClr val="B92E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4" autoAdjust="0"/>
    <p:restoredTop sz="77133" autoAdjust="0"/>
  </p:normalViewPr>
  <p:slideViewPr>
    <p:cSldViewPr>
      <p:cViewPr>
        <p:scale>
          <a:sx n="80" d="100"/>
          <a:sy n="80" d="100"/>
        </p:scale>
        <p:origin x="-1818" y="-132"/>
      </p:cViewPr>
      <p:guideLst>
        <p:guide orient="horz" pos="845"/>
        <p:guide pos="5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1716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AC2A5-7241-416F-8444-4682226686DD}" type="datetimeFigureOut">
              <a:rPr lang="de-AT" smtClean="0"/>
              <a:t>22.10.2018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70D3A-C29B-44B3-A9A9-8C3EF24929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7017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A30C9-59DE-4409-8C93-24D5D4A87BD5}" type="datetimeFigureOut">
              <a:rPr lang="de-AT" smtClean="0"/>
              <a:t>22.10.2018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42" y="4715270"/>
            <a:ext cx="5438792" cy="4467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9A999-6357-4E6A-AE60-C6F1AD29C81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13510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9A999-6357-4E6A-AE60-C6F1AD29C816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580946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9A999-6357-4E6A-AE60-C6F1AD29C816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46316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9A999-6357-4E6A-AE60-C6F1AD29C816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46316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9A999-6357-4E6A-AE60-C6F1AD29C816}" type="slidenum">
              <a:rPr lang="de-AT" smtClean="0"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46316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9A999-6357-4E6A-AE60-C6F1AD29C816}" type="slidenum">
              <a:rPr lang="de-AT" smtClean="0"/>
              <a:t>14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537898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9A999-6357-4E6A-AE60-C6F1AD29C816}" type="slidenum">
              <a:rPr lang="de-AT" smtClean="0"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8718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9A999-6357-4E6A-AE60-C6F1AD29C816}" type="slidenum">
              <a:rPr lang="de-AT" smtClean="0"/>
              <a:t>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53789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9A999-6357-4E6A-AE60-C6F1AD29C816}" type="slidenum">
              <a:rPr lang="de-AT" smtClean="0"/>
              <a:t>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53789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9A999-6357-4E6A-AE60-C6F1AD29C816}" type="slidenum">
              <a:rPr lang="de-AT" smtClean="0"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53789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9A999-6357-4E6A-AE60-C6F1AD29C816}" type="slidenum">
              <a:rPr lang="de-AT" smtClean="0"/>
              <a:t>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53789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35129-8EDD-4794-9E81-AB03E455982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0292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9A999-6357-4E6A-AE60-C6F1AD29C816}" type="slidenum">
              <a:rPr lang="de-AT" smtClean="0"/>
              <a:t>7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53789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9A999-6357-4E6A-AE60-C6F1AD29C816}" type="slidenum">
              <a:rPr lang="de-AT" smtClean="0"/>
              <a:t>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53789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9A999-6357-4E6A-AE60-C6F1AD29C816}" type="slidenum">
              <a:rPr lang="de-AT" smtClean="0"/>
              <a:t>9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53789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B1750-81D7-4734-ABC0-C0C5CFE1559B}" type="slidenum">
              <a:rPr lang="de-AT" smtClean="0"/>
              <a:t>‹Nr.›</a:t>
            </a:fld>
            <a:endParaRPr lang="de-AT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54" y="1916832"/>
            <a:ext cx="5616870" cy="1371840"/>
          </a:xfrm>
          <a:prstGeom prst="rect">
            <a:avLst/>
          </a:prstGeom>
        </p:spPr>
      </p:pic>
      <p:sp>
        <p:nvSpPr>
          <p:cNvPr id="5" name="Textfeld 4"/>
          <p:cNvSpPr txBox="1"/>
          <p:nvPr userDrawn="1"/>
        </p:nvSpPr>
        <p:spPr>
          <a:xfrm>
            <a:off x="971600" y="3515524"/>
            <a:ext cx="7704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>
                <a:solidFill>
                  <a:srgbClr val="B92E16"/>
                </a:solidFill>
                <a:latin typeface="+mj-lt"/>
              </a:rPr>
              <a:t>OeAD (Österreichische Austauschdienst</a:t>
            </a:r>
            <a:r>
              <a:rPr lang="de-AT" sz="2400" b="1" dirty="0" smtClean="0">
                <a:solidFill>
                  <a:srgbClr val="B92E16"/>
                </a:solidFill>
                <a:latin typeface="+mj-lt"/>
              </a:rPr>
              <a:t>)-GmbH</a:t>
            </a:r>
            <a:endParaRPr lang="de-DE" sz="2400" b="1" dirty="0">
              <a:solidFill>
                <a:srgbClr val="B92E16"/>
              </a:solidFill>
              <a:latin typeface="Tahoma" pitchFamily="34" charset="0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043732" y="4437113"/>
            <a:ext cx="5976539" cy="504056"/>
          </a:xfrm>
        </p:spPr>
        <p:txBody>
          <a:bodyPr>
            <a:normAutofit/>
          </a:bodyPr>
          <a:lstStyle>
            <a:lvl1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dirty="0" smtClean="0"/>
              <a:t>Name: </a:t>
            </a:r>
          </a:p>
        </p:txBody>
      </p:sp>
    </p:spTree>
    <p:extLst>
      <p:ext uri="{BB962C8B-B14F-4D97-AF65-F5344CB8AC3E}">
        <p14:creationId xmlns:p14="http://schemas.microsoft.com/office/powerpoint/2010/main" val="780590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50BF14-A028-4F46-AD70-BFE0004FBF4E}" type="datetimeFigureOut">
              <a:rPr lang="de-AT" smtClean="0"/>
              <a:t>22.10.2018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D724-6F3D-43D0-8704-CE446029BA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33102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347864" y="2130425"/>
            <a:ext cx="5110336" cy="1470025"/>
          </a:xfrm>
        </p:spPr>
        <p:txBody>
          <a:bodyPr>
            <a:no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5688" y="6309320"/>
            <a:ext cx="576064" cy="365125"/>
          </a:xfrm>
        </p:spPr>
        <p:txBody>
          <a:bodyPr/>
          <a:lstStyle/>
          <a:p>
            <a:fld id="{3E8BD82E-AECA-4BDE-8DBB-411E34C6964C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688" y="295493"/>
            <a:ext cx="1440000" cy="351698"/>
          </a:xfrm>
          <a:prstGeom prst="rect">
            <a:avLst/>
          </a:prstGeom>
        </p:spPr>
      </p:pic>
      <p:sp>
        <p:nvSpPr>
          <p:cNvPr id="4" name="Inhaltsplatzhalter 3"/>
          <p:cNvSpPr>
            <a:spLocks noGrp="1"/>
          </p:cNvSpPr>
          <p:nvPr>
            <p:ph sz="quarter" idx="23" hasCustomPrompt="1"/>
          </p:nvPr>
        </p:nvSpPr>
        <p:spPr>
          <a:xfrm>
            <a:off x="827584" y="1916832"/>
            <a:ext cx="2303463" cy="201771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de-DE" dirty="0" smtClean="0"/>
              <a:t>Icon</a:t>
            </a:r>
            <a:endParaRPr lang="de-DE" dirty="0"/>
          </a:p>
        </p:txBody>
      </p:sp>
      <p:sp>
        <p:nvSpPr>
          <p:cNvPr id="11" name="Inhaltsplatzhalter 24"/>
          <p:cNvSpPr>
            <a:spLocks noGrp="1"/>
          </p:cNvSpPr>
          <p:nvPr>
            <p:ph sz="quarter" idx="20" hasCustomPrompt="1"/>
          </p:nvPr>
        </p:nvSpPr>
        <p:spPr>
          <a:xfrm>
            <a:off x="1115616" y="5877272"/>
            <a:ext cx="1367755" cy="720551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Logo 1</a:t>
            </a:r>
            <a:endParaRPr lang="de-DE" dirty="0"/>
          </a:p>
        </p:txBody>
      </p:sp>
      <p:sp>
        <p:nvSpPr>
          <p:cNvPr id="12" name="Inhaltsplatzhalter 24"/>
          <p:cNvSpPr>
            <a:spLocks noGrp="1"/>
          </p:cNvSpPr>
          <p:nvPr>
            <p:ph sz="quarter" idx="21" hasCustomPrompt="1"/>
          </p:nvPr>
        </p:nvSpPr>
        <p:spPr>
          <a:xfrm>
            <a:off x="2555776" y="5877272"/>
            <a:ext cx="1367755" cy="720551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Logo 2</a:t>
            </a:r>
            <a:endParaRPr lang="de-DE" dirty="0"/>
          </a:p>
        </p:txBody>
      </p:sp>
      <p:sp>
        <p:nvSpPr>
          <p:cNvPr id="13" name="Inhaltsplatzhalter 24"/>
          <p:cNvSpPr>
            <a:spLocks noGrp="1"/>
          </p:cNvSpPr>
          <p:nvPr>
            <p:ph sz="quarter" idx="22" hasCustomPrompt="1"/>
          </p:nvPr>
        </p:nvSpPr>
        <p:spPr>
          <a:xfrm>
            <a:off x="3995936" y="5877272"/>
            <a:ext cx="1367755" cy="720551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Logo 3</a:t>
            </a:r>
            <a:endParaRPr lang="de-DE" dirty="0"/>
          </a:p>
        </p:txBody>
      </p:sp>
      <p:sp>
        <p:nvSpPr>
          <p:cNvPr id="14" name="Inhaltsplatzhalter 24"/>
          <p:cNvSpPr>
            <a:spLocks noGrp="1"/>
          </p:cNvSpPr>
          <p:nvPr>
            <p:ph sz="quarter" idx="24" hasCustomPrompt="1"/>
          </p:nvPr>
        </p:nvSpPr>
        <p:spPr>
          <a:xfrm>
            <a:off x="5436096" y="5877272"/>
            <a:ext cx="1367755" cy="720551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Logo 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7506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>
            <a:lvl1pPr>
              <a:defRPr sz="3000"/>
            </a:lvl1pPr>
            <a:lvl2pPr marL="450850" indent="-450850">
              <a:buFont typeface="Calibri" panose="020F0502020204030204" pitchFamily="34" charset="0"/>
              <a:buChar char="→"/>
              <a:defRPr sz="3000"/>
            </a:lvl2pPr>
            <a:lvl3pPr marL="803275" indent="-285750">
              <a:buFont typeface="Arial" panose="020B0604020202020204" pitchFamily="34" charset="0"/>
              <a:buChar char="•"/>
              <a:defRPr sz="2000"/>
            </a:lvl3pPr>
            <a:lvl4pPr marL="803275" indent="-285750">
              <a:buFont typeface="Arial" panose="020B0604020202020204" pitchFamily="34" charset="0"/>
              <a:buChar char="•"/>
              <a:defRPr/>
            </a:lvl4pPr>
            <a:lvl5pPr marL="1079500" indent="-285750">
              <a:buFont typeface="Calibri" panose="020F0502020204030204" pitchFamily="34" charset="0"/>
              <a:buChar char="▪"/>
              <a:tabLst>
                <a:tab pos="1077913" algn="l"/>
              </a:tabLst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688" y="295493"/>
            <a:ext cx="1440000" cy="351698"/>
          </a:xfrm>
          <a:prstGeom prst="rect">
            <a:avLst/>
          </a:prstGeom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07055" y="6309320"/>
            <a:ext cx="576064" cy="365125"/>
          </a:xfrm>
        </p:spPr>
        <p:txBody>
          <a:bodyPr/>
          <a:lstStyle/>
          <a:p>
            <a:fld id="{3E8BD82E-AECA-4BDE-8DBB-411E34C6964C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1" name="Inhaltsplatzhalter 24"/>
          <p:cNvSpPr>
            <a:spLocks noGrp="1"/>
          </p:cNvSpPr>
          <p:nvPr>
            <p:ph sz="quarter" idx="20" hasCustomPrompt="1"/>
          </p:nvPr>
        </p:nvSpPr>
        <p:spPr>
          <a:xfrm>
            <a:off x="1115616" y="5877272"/>
            <a:ext cx="1367755" cy="720551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Logo 1</a:t>
            </a:r>
            <a:endParaRPr lang="de-DE" dirty="0"/>
          </a:p>
        </p:txBody>
      </p:sp>
      <p:sp>
        <p:nvSpPr>
          <p:cNvPr id="17" name="Inhaltsplatzhalter 24"/>
          <p:cNvSpPr>
            <a:spLocks noGrp="1"/>
          </p:cNvSpPr>
          <p:nvPr>
            <p:ph sz="quarter" idx="21" hasCustomPrompt="1"/>
          </p:nvPr>
        </p:nvSpPr>
        <p:spPr>
          <a:xfrm>
            <a:off x="2555776" y="5877272"/>
            <a:ext cx="1367755" cy="720551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Logo 2</a:t>
            </a:r>
            <a:endParaRPr lang="de-DE" dirty="0"/>
          </a:p>
        </p:txBody>
      </p:sp>
      <p:sp>
        <p:nvSpPr>
          <p:cNvPr id="18" name="Inhaltsplatzhalter 24"/>
          <p:cNvSpPr>
            <a:spLocks noGrp="1"/>
          </p:cNvSpPr>
          <p:nvPr>
            <p:ph sz="quarter" idx="22" hasCustomPrompt="1"/>
          </p:nvPr>
        </p:nvSpPr>
        <p:spPr>
          <a:xfrm>
            <a:off x="3995936" y="5877272"/>
            <a:ext cx="1367755" cy="720551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Logo 3</a:t>
            </a:r>
            <a:endParaRPr lang="de-DE" dirty="0"/>
          </a:p>
        </p:txBody>
      </p:sp>
      <p:sp>
        <p:nvSpPr>
          <p:cNvPr id="19" name="Inhaltsplatzhalter 24"/>
          <p:cNvSpPr>
            <a:spLocks noGrp="1"/>
          </p:cNvSpPr>
          <p:nvPr>
            <p:ph sz="quarter" idx="23" hasCustomPrompt="1"/>
          </p:nvPr>
        </p:nvSpPr>
        <p:spPr>
          <a:xfrm>
            <a:off x="5436096" y="5877272"/>
            <a:ext cx="1367755" cy="720551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Logo 4</a:t>
            </a:r>
            <a:endParaRPr lang="de-DE" dirty="0"/>
          </a:p>
        </p:txBody>
      </p:sp>
      <p:sp>
        <p:nvSpPr>
          <p:cNvPr id="20" name="Inhaltsplatzhalter 24"/>
          <p:cNvSpPr>
            <a:spLocks noGrp="1"/>
          </p:cNvSpPr>
          <p:nvPr>
            <p:ph sz="quarter" idx="25" hasCustomPrompt="1"/>
          </p:nvPr>
        </p:nvSpPr>
        <p:spPr>
          <a:xfrm>
            <a:off x="7596336" y="5589240"/>
            <a:ext cx="1079352" cy="720080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Icon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1877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688" y="295493"/>
            <a:ext cx="1440000" cy="351698"/>
          </a:xfrm>
          <a:prstGeom prst="rect">
            <a:avLst/>
          </a:prstGeom>
        </p:spPr>
      </p:pic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099624" y="6237312"/>
            <a:ext cx="576064" cy="365125"/>
          </a:xfrm>
        </p:spPr>
        <p:txBody>
          <a:bodyPr/>
          <a:lstStyle/>
          <a:p>
            <a:fld id="{3E8BD82E-AECA-4BDE-8DBB-411E34C6964C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8" name="Inhaltsplatzhalter 24"/>
          <p:cNvSpPr>
            <a:spLocks noGrp="1"/>
          </p:cNvSpPr>
          <p:nvPr>
            <p:ph sz="quarter" idx="20" hasCustomPrompt="1"/>
          </p:nvPr>
        </p:nvSpPr>
        <p:spPr>
          <a:xfrm>
            <a:off x="1115616" y="5877272"/>
            <a:ext cx="1367755" cy="720551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Logo 1</a:t>
            </a:r>
            <a:endParaRPr lang="de-DE" dirty="0"/>
          </a:p>
        </p:txBody>
      </p:sp>
      <p:sp>
        <p:nvSpPr>
          <p:cNvPr id="19" name="Inhaltsplatzhalter 24"/>
          <p:cNvSpPr>
            <a:spLocks noGrp="1"/>
          </p:cNvSpPr>
          <p:nvPr>
            <p:ph sz="quarter" idx="21" hasCustomPrompt="1"/>
          </p:nvPr>
        </p:nvSpPr>
        <p:spPr>
          <a:xfrm>
            <a:off x="2555776" y="5877272"/>
            <a:ext cx="1367755" cy="720551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Logo 2</a:t>
            </a:r>
            <a:endParaRPr lang="de-DE" dirty="0"/>
          </a:p>
        </p:txBody>
      </p:sp>
      <p:sp>
        <p:nvSpPr>
          <p:cNvPr id="20" name="Inhaltsplatzhalter 24"/>
          <p:cNvSpPr>
            <a:spLocks noGrp="1"/>
          </p:cNvSpPr>
          <p:nvPr>
            <p:ph sz="quarter" idx="22" hasCustomPrompt="1"/>
          </p:nvPr>
        </p:nvSpPr>
        <p:spPr>
          <a:xfrm>
            <a:off x="3995936" y="5877272"/>
            <a:ext cx="1367755" cy="720551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Logo 3</a:t>
            </a:r>
            <a:endParaRPr lang="de-DE" dirty="0"/>
          </a:p>
        </p:txBody>
      </p:sp>
      <p:sp>
        <p:nvSpPr>
          <p:cNvPr id="21" name="Inhaltsplatzhalter 24"/>
          <p:cNvSpPr>
            <a:spLocks noGrp="1"/>
          </p:cNvSpPr>
          <p:nvPr>
            <p:ph sz="quarter" idx="23" hasCustomPrompt="1"/>
          </p:nvPr>
        </p:nvSpPr>
        <p:spPr>
          <a:xfrm>
            <a:off x="5436096" y="5877272"/>
            <a:ext cx="1367755" cy="720551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Logo 4</a:t>
            </a:r>
            <a:endParaRPr lang="de-DE" dirty="0"/>
          </a:p>
        </p:txBody>
      </p:sp>
      <p:sp>
        <p:nvSpPr>
          <p:cNvPr id="2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4042792" cy="4205064"/>
          </a:xfrm>
        </p:spPr>
        <p:txBody>
          <a:bodyPr/>
          <a:lstStyle>
            <a:lvl1pPr>
              <a:defRPr sz="3000"/>
            </a:lvl1pPr>
            <a:lvl2pPr marL="450850" indent="-450850">
              <a:buFont typeface="Calibri" panose="020F0502020204030204" pitchFamily="34" charset="0"/>
              <a:buChar char="→"/>
              <a:defRPr sz="3000"/>
            </a:lvl2pPr>
            <a:lvl3pPr marL="803275" indent="-285750">
              <a:buFont typeface="Arial" panose="020B0604020202020204" pitchFamily="34" charset="0"/>
              <a:buChar char="•"/>
              <a:defRPr sz="2000"/>
            </a:lvl3pPr>
            <a:lvl4pPr marL="803275" indent="-285750">
              <a:buFont typeface="Arial" panose="020B0604020202020204" pitchFamily="34" charset="0"/>
              <a:buChar char="•"/>
              <a:defRPr/>
            </a:lvl4pPr>
            <a:lvl5pPr marL="1079500" indent="-285750">
              <a:buFont typeface="Calibri" panose="020F0502020204030204" pitchFamily="34" charset="0"/>
              <a:buChar char="▪"/>
              <a:tabLst>
                <a:tab pos="1077913" algn="l"/>
              </a:tabLst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</p:txBody>
      </p:sp>
      <p:sp>
        <p:nvSpPr>
          <p:cNvPr id="24" name="Inhaltsplatzhalter 2"/>
          <p:cNvSpPr>
            <a:spLocks noGrp="1"/>
          </p:cNvSpPr>
          <p:nvPr>
            <p:ph idx="24"/>
          </p:nvPr>
        </p:nvSpPr>
        <p:spPr>
          <a:xfrm>
            <a:off x="4635529" y="1602922"/>
            <a:ext cx="4042792" cy="4205064"/>
          </a:xfrm>
        </p:spPr>
        <p:txBody>
          <a:bodyPr/>
          <a:lstStyle>
            <a:lvl1pPr>
              <a:defRPr sz="3000"/>
            </a:lvl1pPr>
            <a:lvl2pPr marL="450850" indent="-450850">
              <a:buFont typeface="Calibri" panose="020F0502020204030204" pitchFamily="34" charset="0"/>
              <a:buChar char="→"/>
              <a:defRPr sz="3000"/>
            </a:lvl2pPr>
            <a:lvl3pPr marL="803275" indent="-285750">
              <a:buFont typeface="Arial" panose="020B0604020202020204" pitchFamily="34" charset="0"/>
              <a:buChar char="•"/>
              <a:defRPr sz="2000"/>
            </a:lvl3pPr>
            <a:lvl4pPr marL="803275" indent="-285750">
              <a:buFont typeface="Arial" panose="020B0604020202020204" pitchFamily="34" charset="0"/>
              <a:buChar char="•"/>
              <a:defRPr/>
            </a:lvl4pPr>
            <a:lvl5pPr marL="1079500" indent="-285750">
              <a:buFont typeface="Calibri" panose="020F0502020204030204" pitchFamily="34" charset="0"/>
              <a:buChar char="▪"/>
              <a:tabLst>
                <a:tab pos="1077913" algn="l"/>
              </a:tabLst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</p:txBody>
      </p:sp>
      <p:sp>
        <p:nvSpPr>
          <p:cNvPr id="12" name="Inhaltsplatzhalter 24"/>
          <p:cNvSpPr>
            <a:spLocks noGrp="1"/>
          </p:cNvSpPr>
          <p:nvPr>
            <p:ph sz="quarter" idx="25" hasCustomPrompt="1"/>
          </p:nvPr>
        </p:nvSpPr>
        <p:spPr>
          <a:xfrm>
            <a:off x="7596336" y="5589240"/>
            <a:ext cx="1079352" cy="720080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Icon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5756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B92E16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688" y="295493"/>
            <a:ext cx="1440000" cy="351698"/>
          </a:xfrm>
          <a:prstGeom prst="rect">
            <a:avLst/>
          </a:prstGeom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099624" y="6237312"/>
            <a:ext cx="576064" cy="365125"/>
          </a:xfrm>
        </p:spPr>
        <p:txBody>
          <a:bodyPr/>
          <a:lstStyle/>
          <a:p>
            <a:fld id="{3E8BD82E-AECA-4BDE-8DBB-411E34C6964C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21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6275040" cy="3989039"/>
          </a:xfrm>
        </p:spPr>
        <p:txBody>
          <a:bodyPr/>
          <a:lstStyle>
            <a:lvl1pPr>
              <a:defRPr sz="3000"/>
            </a:lvl1pPr>
            <a:lvl2pPr marL="450850" indent="-450850">
              <a:buFont typeface="Calibri" panose="020F0502020204030204" pitchFamily="34" charset="0"/>
              <a:buChar char="→"/>
              <a:defRPr sz="3000"/>
            </a:lvl2pPr>
            <a:lvl3pPr marL="803275" indent="-285750">
              <a:buFont typeface="Arial" panose="020B0604020202020204" pitchFamily="34" charset="0"/>
              <a:buChar char="•"/>
              <a:defRPr sz="2000"/>
            </a:lvl3pPr>
            <a:lvl4pPr marL="803275" indent="-285750">
              <a:buFont typeface="Arial" panose="020B0604020202020204" pitchFamily="34" charset="0"/>
              <a:buChar char="•"/>
              <a:defRPr/>
            </a:lvl4pPr>
            <a:lvl5pPr marL="1079500" indent="-285750">
              <a:buFont typeface="Calibri" panose="020F0502020204030204" pitchFamily="34" charset="0"/>
              <a:buChar char="▪"/>
              <a:tabLst>
                <a:tab pos="1077913" algn="l"/>
              </a:tabLst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</p:txBody>
      </p:sp>
      <p:sp>
        <p:nvSpPr>
          <p:cNvPr id="12" name="Inhaltsplatzhalter 3"/>
          <p:cNvSpPr>
            <a:spLocks noGrp="1"/>
          </p:cNvSpPr>
          <p:nvPr>
            <p:ph sz="quarter" idx="24" hasCustomPrompt="1"/>
          </p:nvPr>
        </p:nvSpPr>
        <p:spPr>
          <a:xfrm>
            <a:off x="6840537" y="1611548"/>
            <a:ext cx="1835151" cy="3977692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de-DE" dirty="0" smtClean="0"/>
              <a:t>Bild</a:t>
            </a:r>
            <a:endParaRPr lang="de-DE" dirty="0"/>
          </a:p>
        </p:txBody>
      </p:sp>
      <p:sp>
        <p:nvSpPr>
          <p:cNvPr id="24" name="Inhaltsplatzhalter 24"/>
          <p:cNvSpPr>
            <a:spLocks noGrp="1"/>
          </p:cNvSpPr>
          <p:nvPr>
            <p:ph sz="quarter" idx="20" hasCustomPrompt="1"/>
          </p:nvPr>
        </p:nvSpPr>
        <p:spPr>
          <a:xfrm>
            <a:off x="1115616" y="5877272"/>
            <a:ext cx="1367755" cy="720551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Logo 1</a:t>
            </a:r>
            <a:endParaRPr lang="de-DE" dirty="0"/>
          </a:p>
        </p:txBody>
      </p:sp>
      <p:sp>
        <p:nvSpPr>
          <p:cNvPr id="25" name="Inhaltsplatzhalter 24"/>
          <p:cNvSpPr>
            <a:spLocks noGrp="1"/>
          </p:cNvSpPr>
          <p:nvPr>
            <p:ph sz="quarter" idx="21" hasCustomPrompt="1"/>
          </p:nvPr>
        </p:nvSpPr>
        <p:spPr>
          <a:xfrm>
            <a:off x="2555776" y="5877272"/>
            <a:ext cx="1367755" cy="720551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Logo 2</a:t>
            </a:r>
            <a:endParaRPr lang="de-DE" dirty="0"/>
          </a:p>
        </p:txBody>
      </p:sp>
      <p:sp>
        <p:nvSpPr>
          <p:cNvPr id="26" name="Inhaltsplatzhalter 24"/>
          <p:cNvSpPr>
            <a:spLocks noGrp="1"/>
          </p:cNvSpPr>
          <p:nvPr>
            <p:ph sz="quarter" idx="22" hasCustomPrompt="1"/>
          </p:nvPr>
        </p:nvSpPr>
        <p:spPr>
          <a:xfrm>
            <a:off x="3995936" y="5877272"/>
            <a:ext cx="1367755" cy="720551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Logo 3</a:t>
            </a:r>
            <a:endParaRPr lang="de-DE" dirty="0"/>
          </a:p>
        </p:txBody>
      </p:sp>
      <p:sp>
        <p:nvSpPr>
          <p:cNvPr id="27" name="Inhaltsplatzhalter 24"/>
          <p:cNvSpPr>
            <a:spLocks noGrp="1"/>
          </p:cNvSpPr>
          <p:nvPr>
            <p:ph sz="quarter" idx="23" hasCustomPrompt="1"/>
          </p:nvPr>
        </p:nvSpPr>
        <p:spPr>
          <a:xfrm>
            <a:off x="5436096" y="5877272"/>
            <a:ext cx="1367755" cy="720551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Logo 4</a:t>
            </a:r>
            <a:endParaRPr lang="de-DE" dirty="0"/>
          </a:p>
        </p:txBody>
      </p:sp>
      <p:sp>
        <p:nvSpPr>
          <p:cNvPr id="28" name="Inhaltsplatzhalter 24"/>
          <p:cNvSpPr>
            <a:spLocks noGrp="1"/>
          </p:cNvSpPr>
          <p:nvPr>
            <p:ph sz="quarter" idx="25" hasCustomPrompt="1"/>
          </p:nvPr>
        </p:nvSpPr>
        <p:spPr>
          <a:xfrm>
            <a:off x="7596336" y="5589240"/>
            <a:ext cx="1079352" cy="720080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Icon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1576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&amp;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688" y="295493"/>
            <a:ext cx="1440000" cy="351698"/>
          </a:xfrm>
          <a:prstGeom prst="rect">
            <a:avLst/>
          </a:prstGeom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099624" y="6237312"/>
            <a:ext cx="576064" cy="365125"/>
          </a:xfrm>
        </p:spPr>
        <p:txBody>
          <a:bodyPr/>
          <a:lstStyle/>
          <a:p>
            <a:fld id="{3E8BD82E-AECA-4BDE-8DBB-411E34C6964C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20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6275040" cy="3989039"/>
          </a:xfrm>
        </p:spPr>
        <p:txBody>
          <a:bodyPr/>
          <a:lstStyle>
            <a:lvl1pPr>
              <a:defRPr sz="3000"/>
            </a:lvl1pPr>
            <a:lvl2pPr marL="450850" indent="-450850">
              <a:buFont typeface="Calibri" panose="020F0502020204030204" pitchFamily="34" charset="0"/>
              <a:buChar char="→"/>
              <a:defRPr sz="3000"/>
            </a:lvl2pPr>
            <a:lvl3pPr marL="803275" indent="-285750">
              <a:buFont typeface="Arial" panose="020B0604020202020204" pitchFamily="34" charset="0"/>
              <a:buChar char="•"/>
              <a:defRPr sz="2000"/>
            </a:lvl3pPr>
            <a:lvl4pPr marL="803275" indent="-285750">
              <a:buFont typeface="Arial" panose="020B0604020202020204" pitchFamily="34" charset="0"/>
              <a:buChar char="•"/>
              <a:defRPr/>
            </a:lvl4pPr>
            <a:lvl5pPr marL="1079500" indent="-285750">
              <a:buFont typeface="Calibri" panose="020F0502020204030204" pitchFamily="34" charset="0"/>
              <a:buChar char="▪"/>
              <a:tabLst>
                <a:tab pos="1077913" algn="l"/>
              </a:tabLst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</p:txBody>
      </p:sp>
      <p:sp>
        <p:nvSpPr>
          <p:cNvPr id="14" name="Inhaltsplatzhalter 3"/>
          <p:cNvSpPr>
            <a:spLocks noGrp="1"/>
          </p:cNvSpPr>
          <p:nvPr>
            <p:ph sz="quarter" idx="25" hasCustomPrompt="1"/>
          </p:nvPr>
        </p:nvSpPr>
        <p:spPr>
          <a:xfrm>
            <a:off x="6840537" y="1611548"/>
            <a:ext cx="1835151" cy="188946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de-DE" dirty="0" smtClean="0"/>
              <a:t>Bild</a:t>
            </a:r>
            <a:endParaRPr lang="de-DE" dirty="0"/>
          </a:p>
        </p:txBody>
      </p:sp>
      <p:sp>
        <p:nvSpPr>
          <p:cNvPr id="21" name="Inhaltsplatzhalter 3"/>
          <p:cNvSpPr>
            <a:spLocks noGrp="1"/>
          </p:cNvSpPr>
          <p:nvPr>
            <p:ph sz="quarter" idx="26" hasCustomPrompt="1"/>
          </p:nvPr>
        </p:nvSpPr>
        <p:spPr>
          <a:xfrm>
            <a:off x="6841752" y="3645024"/>
            <a:ext cx="1835151" cy="1944216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de-DE" dirty="0" smtClean="0"/>
              <a:t>Bild</a:t>
            </a:r>
            <a:endParaRPr lang="de-DE" dirty="0"/>
          </a:p>
        </p:txBody>
      </p:sp>
      <p:sp>
        <p:nvSpPr>
          <p:cNvPr id="16" name="Inhaltsplatzhalter 24"/>
          <p:cNvSpPr>
            <a:spLocks noGrp="1"/>
          </p:cNvSpPr>
          <p:nvPr>
            <p:ph sz="quarter" idx="20" hasCustomPrompt="1"/>
          </p:nvPr>
        </p:nvSpPr>
        <p:spPr>
          <a:xfrm>
            <a:off x="1115616" y="5877272"/>
            <a:ext cx="1367755" cy="720551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Logo 1</a:t>
            </a:r>
            <a:endParaRPr lang="de-DE" dirty="0"/>
          </a:p>
        </p:txBody>
      </p:sp>
      <p:sp>
        <p:nvSpPr>
          <p:cNvPr id="22" name="Inhaltsplatzhalter 24"/>
          <p:cNvSpPr>
            <a:spLocks noGrp="1"/>
          </p:cNvSpPr>
          <p:nvPr>
            <p:ph sz="quarter" idx="21" hasCustomPrompt="1"/>
          </p:nvPr>
        </p:nvSpPr>
        <p:spPr>
          <a:xfrm>
            <a:off x="2555776" y="5877272"/>
            <a:ext cx="1367755" cy="720551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Logo 2</a:t>
            </a:r>
            <a:endParaRPr lang="de-DE" dirty="0"/>
          </a:p>
        </p:txBody>
      </p:sp>
      <p:sp>
        <p:nvSpPr>
          <p:cNvPr id="23" name="Inhaltsplatzhalter 24"/>
          <p:cNvSpPr>
            <a:spLocks noGrp="1"/>
          </p:cNvSpPr>
          <p:nvPr>
            <p:ph sz="quarter" idx="22" hasCustomPrompt="1"/>
          </p:nvPr>
        </p:nvSpPr>
        <p:spPr>
          <a:xfrm>
            <a:off x="3995936" y="5877272"/>
            <a:ext cx="1367755" cy="720551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Logo 3</a:t>
            </a:r>
            <a:endParaRPr lang="de-DE" dirty="0"/>
          </a:p>
        </p:txBody>
      </p:sp>
      <p:sp>
        <p:nvSpPr>
          <p:cNvPr id="24" name="Inhaltsplatzhalter 24"/>
          <p:cNvSpPr>
            <a:spLocks noGrp="1"/>
          </p:cNvSpPr>
          <p:nvPr>
            <p:ph sz="quarter" idx="23" hasCustomPrompt="1"/>
          </p:nvPr>
        </p:nvSpPr>
        <p:spPr>
          <a:xfrm>
            <a:off x="5436096" y="5877272"/>
            <a:ext cx="1367755" cy="720551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Logo 4</a:t>
            </a:r>
            <a:endParaRPr lang="de-DE" dirty="0"/>
          </a:p>
        </p:txBody>
      </p:sp>
      <p:sp>
        <p:nvSpPr>
          <p:cNvPr id="25" name="Inhaltsplatzhalter 24"/>
          <p:cNvSpPr>
            <a:spLocks noGrp="1"/>
          </p:cNvSpPr>
          <p:nvPr>
            <p:ph sz="quarter" idx="27" hasCustomPrompt="1"/>
          </p:nvPr>
        </p:nvSpPr>
        <p:spPr>
          <a:xfrm>
            <a:off x="7596336" y="5589240"/>
            <a:ext cx="1079352" cy="720080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Icon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1444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B92E16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688" y="295493"/>
            <a:ext cx="1440000" cy="351698"/>
          </a:xfrm>
          <a:prstGeom prst="rect">
            <a:avLst/>
          </a:prstGeom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099624" y="6237312"/>
            <a:ext cx="576064" cy="365125"/>
          </a:xfrm>
        </p:spPr>
        <p:txBody>
          <a:bodyPr/>
          <a:lstStyle/>
          <a:p>
            <a:fld id="{3E8BD82E-AECA-4BDE-8DBB-411E34C6964C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0" name="Inhaltsplatzhalter 24"/>
          <p:cNvSpPr>
            <a:spLocks noGrp="1"/>
          </p:cNvSpPr>
          <p:nvPr>
            <p:ph sz="quarter" idx="20" hasCustomPrompt="1"/>
          </p:nvPr>
        </p:nvSpPr>
        <p:spPr>
          <a:xfrm>
            <a:off x="1115616" y="5877272"/>
            <a:ext cx="1367755" cy="720551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Logo 1</a:t>
            </a:r>
            <a:endParaRPr lang="de-DE" dirty="0"/>
          </a:p>
        </p:txBody>
      </p:sp>
      <p:sp>
        <p:nvSpPr>
          <p:cNvPr id="11" name="Inhaltsplatzhalter 24"/>
          <p:cNvSpPr>
            <a:spLocks noGrp="1"/>
          </p:cNvSpPr>
          <p:nvPr>
            <p:ph sz="quarter" idx="21" hasCustomPrompt="1"/>
          </p:nvPr>
        </p:nvSpPr>
        <p:spPr>
          <a:xfrm>
            <a:off x="2555776" y="5877272"/>
            <a:ext cx="1367755" cy="720551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Logo 2</a:t>
            </a:r>
            <a:endParaRPr lang="de-DE" dirty="0"/>
          </a:p>
        </p:txBody>
      </p:sp>
      <p:sp>
        <p:nvSpPr>
          <p:cNvPr id="12" name="Inhaltsplatzhalter 24"/>
          <p:cNvSpPr>
            <a:spLocks noGrp="1"/>
          </p:cNvSpPr>
          <p:nvPr>
            <p:ph sz="quarter" idx="22" hasCustomPrompt="1"/>
          </p:nvPr>
        </p:nvSpPr>
        <p:spPr>
          <a:xfrm>
            <a:off x="3995936" y="5877272"/>
            <a:ext cx="1367755" cy="720551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Logo 3</a:t>
            </a:r>
            <a:endParaRPr lang="de-DE" dirty="0"/>
          </a:p>
        </p:txBody>
      </p:sp>
      <p:sp>
        <p:nvSpPr>
          <p:cNvPr id="18" name="Inhaltsplatzhalter 24"/>
          <p:cNvSpPr>
            <a:spLocks noGrp="1"/>
          </p:cNvSpPr>
          <p:nvPr>
            <p:ph sz="quarter" idx="23" hasCustomPrompt="1"/>
          </p:nvPr>
        </p:nvSpPr>
        <p:spPr>
          <a:xfrm>
            <a:off x="5436096" y="5877272"/>
            <a:ext cx="1367755" cy="720551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Logo 4</a:t>
            </a:r>
            <a:endParaRPr lang="de-DE" dirty="0"/>
          </a:p>
        </p:txBody>
      </p:sp>
      <p:sp>
        <p:nvSpPr>
          <p:cNvPr id="19" name="Inhaltsplatzhalter 24"/>
          <p:cNvSpPr>
            <a:spLocks noGrp="1"/>
          </p:cNvSpPr>
          <p:nvPr>
            <p:ph sz="quarter" idx="25" hasCustomPrompt="1"/>
          </p:nvPr>
        </p:nvSpPr>
        <p:spPr>
          <a:xfrm>
            <a:off x="7596336" y="5589240"/>
            <a:ext cx="1079352" cy="720080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Icon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1912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688" y="295493"/>
            <a:ext cx="1440000" cy="351698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099624" y="6237312"/>
            <a:ext cx="576064" cy="365125"/>
          </a:xfrm>
        </p:spPr>
        <p:txBody>
          <a:bodyPr/>
          <a:lstStyle/>
          <a:p>
            <a:fld id="{3E8BD82E-AECA-4BDE-8DBB-411E34C6964C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9" name="Inhaltsplatzhalter 24"/>
          <p:cNvSpPr>
            <a:spLocks noGrp="1"/>
          </p:cNvSpPr>
          <p:nvPr>
            <p:ph sz="quarter" idx="20" hasCustomPrompt="1"/>
          </p:nvPr>
        </p:nvSpPr>
        <p:spPr>
          <a:xfrm>
            <a:off x="1115616" y="5877272"/>
            <a:ext cx="1367755" cy="720551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Logo 1</a:t>
            </a:r>
            <a:endParaRPr lang="de-DE" dirty="0"/>
          </a:p>
        </p:txBody>
      </p:sp>
      <p:sp>
        <p:nvSpPr>
          <p:cNvPr id="10" name="Inhaltsplatzhalter 24"/>
          <p:cNvSpPr>
            <a:spLocks noGrp="1"/>
          </p:cNvSpPr>
          <p:nvPr>
            <p:ph sz="quarter" idx="21" hasCustomPrompt="1"/>
          </p:nvPr>
        </p:nvSpPr>
        <p:spPr>
          <a:xfrm>
            <a:off x="2555776" y="5877272"/>
            <a:ext cx="1367755" cy="720551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Logo 2</a:t>
            </a:r>
            <a:endParaRPr lang="de-DE" dirty="0"/>
          </a:p>
        </p:txBody>
      </p:sp>
      <p:sp>
        <p:nvSpPr>
          <p:cNvPr id="11" name="Inhaltsplatzhalter 24"/>
          <p:cNvSpPr>
            <a:spLocks noGrp="1"/>
          </p:cNvSpPr>
          <p:nvPr>
            <p:ph sz="quarter" idx="22" hasCustomPrompt="1"/>
          </p:nvPr>
        </p:nvSpPr>
        <p:spPr>
          <a:xfrm>
            <a:off x="3995936" y="5877272"/>
            <a:ext cx="1367755" cy="720551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Logo 3</a:t>
            </a:r>
            <a:endParaRPr lang="de-DE" dirty="0"/>
          </a:p>
        </p:txBody>
      </p:sp>
      <p:sp>
        <p:nvSpPr>
          <p:cNvPr id="17" name="Inhaltsplatzhalter 24"/>
          <p:cNvSpPr>
            <a:spLocks noGrp="1"/>
          </p:cNvSpPr>
          <p:nvPr>
            <p:ph sz="quarter" idx="23" hasCustomPrompt="1"/>
          </p:nvPr>
        </p:nvSpPr>
        <p:spPr>
          <a:xfrm>
            <a:off x="5436096" y="5877272"/>
            <a:ext cx="1367755" cy="720551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Logo 4</a:t>
            </a:r>
            <a:endParaRPr lang="de-DE" dirty="0"/>
          </a:p>
        </p:txBody>
      </p:sp>
      <p:sp>
        <p:nvSpPr>
          <p:cNvPr id="18" name="Inhaltsplatzhalter 24"/>
          <p:cNvSpPr>
            <a:spLocks noGrp="1"/>
          </p:cNvSpPr>
          <p:nvPr>
            <p:ph sz="quarter" idx="25" hasCustomPrompt="1"/>
          </p:nvPr>
        </p:nvSpPr>
        <p:spPr>
          <a:xfrm>
            <a:off x="7596336" y="5589240"/>
            <a:ext cx="1079352" cy="720080"/>
          </a:xfrm>
        </p:spPr>
        <p:txBody>
          <a:bodyPr/>
          <a:lstStyle>
            <a:lvl1pPr algn="ctr">
              <a:defRPr sz="1600"/>
            </a:lvl1pPr>
          </a:lstStyle>
          <a:p>
            <a:pPr lvl="0"/>
            <a:r>
              <a:rPr lang="de-DE" dirty="0" smtClean="0"/>
              <a:t>Icon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5204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688" y="295493"/>
            <a:ext cx="1440000" cy="351698"/>
          </a:xfrm>
          <a:prstGeom prst="rect">
            <a:avLst/>
          </a:prstGeom>
        </p:spPr>
      </p:pic>
      <p:sp>
        <p:nvSpPr>
          <p:cNvPr id="6" name="Foliennummernplatzhalter 5"/>
          <p:cNvSpPr txBox="1">
            <a:spLocks/>
          </p:cNvSpPr>
          <p:nvPr userDrawn="1"/>
        </p:nvSpPr>
        <p:spPr>
          <a:xfrm>
            <a:off x="8099624" y="6263829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8BD82E-AECA-4BDE-8DBB-411E34C6964C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9" name="Rechteck 8"/>
          <p:cNvSpPr/>
          <p:nvPr userDrawn="1"/>
        </p:nvSpPr>
        <p:spPr>
          <a:xfrm>
            <a:off x="644974" y="1556792"/>
            <a:ext cx="572722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AT" sz="2800" b="1" dirty="0" smtClean="0"/>
              <a:t>OeAD-GmbH</a:t>
            </a:r>
            <a:endParaRPr lang="de-DE" sz="2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de-DE" sz="2800" dirty="0" err="1" smtClean="0"/>
              <a:t>Ebendorferstraße</a:t>
            </a:r>
            <a:r>
              <a:rPr lang="de-DE" sz="2800" dirty="0" smtClean="0"/>
              <a:t>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800" dirty="0" smtClean="0"/>
              <a:t>1010 Wien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800" dirty="0" smtClean="0"/>
              <a:t>T  </a:t>
            </a:r>
            <a:br>
              <a:rPr lang="de-DE" sz="2800" dirty="0" smtClean="0"/>
            </a:br>
            <a:r>
              <a:rPr lang="de-DE" sz="2800" dirty="0" smtClean="0"/>
              <a:t>F</a:t>
            </a:r>
            <a:br>
              <a:rPr lang="de-DE" sz="2800" dirty="0" smtClean="0"/>
            </a:br>
            <a:r>
              <a:rPr lang="de-DE" sz="2800" dirty="0" smtClean="0"/>
              <a:t>E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800" dirty="0" smtClean="0"/>
              <a:t>W </a:t>
            </a:r>
            <a:endParaRPr lang="de-DE" sz="2800" dirty="0"/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078112" y="4117720"/>
            <a:ext cx="5472113" cy="576263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A2E16"/>
              </a:buClr>
              <a:buSzTx/>
              <a:buFont typeface="Arial" panose="020B0604020202020204" pitchFamily="34" charset="0"/>
              <a:buNone/>
              <a:tabLst/>
              <a:defRPr lang="de-DE" sz="2800" kern="1200" dirty="0">
                <a:solidFill>
                  <a:srgbClr val="B92E16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A2E1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2800" dirty="0" smtClean="0"/>
              <a:t>www.oead.at</a:t>
            </a:r>
            <a:endParaRPr lang="de-DE" dirty="0"/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5" hasCustomPrompt="1"/>
          </p:nvPr>
        </p:nvSpPr>
        <p:spPr>
          <a:xfrm>
            <a:off x="1087233" y="3717032"/>
            <a:ext cx="5472113" cy="576263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A2E16"/>
              </a:buClr>
              <a:buSzTx/>
              <a:buFont typeface="Arial" panose="020B0604020202020204" pitchFamily="34" charset="0"/>
              <a:buNone/>
              <a:tabLst/>
              <a:defRPr lang="de-DE" sz="2800" kern="1200" dirty="0">
                <a:solidFill>
                  <a:srgbClr val="B92E16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A2E1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2800" dirty="0" smtClean="0"/>
              <a:t>info@oead.at</a:t>
            </a:r>
            <a:endParaRPr lang="de-DE" dirty="0"/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6" hasCustomPrompt="1"/>
          </p:nvPr>
        </p:nvSpPr>
        <p:spPr>
          <a:xfrm>
            <a:off x="1081112" y="2844310"/>
            <a:ext cx="5472113" cy="576263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A2E16"/>
              </a:buClr>
              <a:buSzTx/>
              <a:buFont typeface="Arial" panose="020B0604020202020204" pitchFamily="34" charset="0"/>
              <a:buNone/>
              <a:tabLst/>
              <a:defRPr lang="de-DE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A2E1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2800" dirty="0" smtClean="0"/>
              <a:t>+43 1 534 08-0</a:t>
            </a:r>
            <a:endParaRPr lang="de-DE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7" hasCustomPrompt="1"/>
          </p:nvPr>
        </p:nvSpPr>
        <p:spPr>
          <a:xfrm>
            <a:off x="1086738" y="3275785"/>
            <a:ext cx="5472113" cy="576263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A2E16"/>
              </a:buClr>
              <a:buSzTx/>
              <a:buFont typeface="Arial" panose="020B0604020202020204" pitchFamily="34" charset="0"/>
              <a:buNone/>
              <a:tabLst/>
              <a:defRPr lang="de-DE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A2E1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2800" dirty="0" smtClean="0"/>
              <a:t>+43 1 534 08-999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0420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46088" y="29380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B1750-81D7-4734-ABC0-C0C5CFE1559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50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0" r:id="rId3"/>
    <p:sldLayoutId id="2147483652" r:id="rId4"/>
    <p:sldLayoutId id="2147483658" r:id="rId5"/>
    <p:sldLayoutId id="2147483659" r:id="rId6"/>
    <p:sldLayoutId id="2147483654" r:id="rId7"/>
    <p:sldLayoutId id="2147483655" r:id="rId8"/>
    <p:sldLayoutId id="2147483657" r:id="rId9"/>
    <p:sldLayoutId id="2147483660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B92E1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BA2E16"/>
        </a:buClr>
        <a:buFont typeface="Arial" panose="020B0604020202020204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34988" indent="-534988" algn="l" defTabSz="914400" rtl="0" eaLnBrk="1" latinLnBrk="0" hangingPunct="1">
        <a:spcBef>
          <a:spcPct val="20000"/>
        </a:spcBef>
        <a:buClr>
          <a:srgbClr val="B92E16"/>
        </a:buClr>
        <a:buSzPct val="90000"/>
        <a:buFont typeface="Calibri" panose="020F0502020204030204" pitchFamily="34" charset="0"/>
        <a:buChar char="→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indent="-285750" algn="l" defTabSz="914400" rtl="0" eaLnBrk="1" latinLnBrk="0" hangingPunct="1">
        <a:spcBef>
          <a:spcPct val="20000"/>
        </a:spcBef>
        <a:buClr>
          <a:srgbClr val="B92E16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84250" indent="-285750" algn="l" defTabSz="914400" rtl="0" eaLnBrk="1" latinLnBrk="0" hangingPunct="1">
        <a:spcBef>
          <a:spcPct val="20000"/>
        </a:spcBef>
        <a:buClr>
          <a:srgbClr val="B92E16"/>
        </a:buClr>
        <a:buFont typeface="Calibri" panose="020F050202020403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475" indent="-285750" algn="l" defTabSz="914400" rtl="0" eaLnBrk="1" latinLnBrk="0" hangingPunct="1">
        <a:spcBef>
          <a:spcPct val="20000"/>
        </a:spcBef>
        <a:buClr>
          <a:srgbClr val="B92E16"/>
        </a:buClr>
        <a:buFont typeface="Calibri" panose="020F050202020403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1043732" y="4437112"/>
            <a:ext cx="5976539" cy="144016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Mag. Miriam Forster</a:t>
            </a:r>
          </a:p>
          <a:p>
            <a:endParaRPr lang="de-AT" b="1" dirty="0" smtClean="0"/>
          </a:p>
          <a:p>
            <a:r>
              <a:rPr lang="de-AT" b="1" dirty="0" smtClean="0"/>
              <a:t>Neuerungen im Fremdenrecht für </a:t>
            </a:r>
            <a:r>
              <a:rPr lang="de-AT" b="1" dirty="0" err="1" smtClean="0"/>
              <a:t>Incoming</a:t>
            </a:r>
            <a:r>
              <a:rPr lang="de-AT" b="1" dirty="0" smtClean="0"/>
              <a:t> Forscher/innen und Studierende: Fremdenrechtsänderungsgesetz2018 </a:t>
            </a:r>
            <a:r>
              <a:rPr lang="de-AT" b="1" dirty="0"/>
              <a:t>(FRÄG 2018</a:t>
            </a:r>
            <a:r>
              <a:rPr lang="de-AT" b="1" dirty="0" smtClean="0"/>
              <a:t>)</a:t>
            </a:r>
            <a:endParaRPr lang="de-AT" b="1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B1750-81D7-4734-ABC0-C0C5CFE1559B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9209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uppieren 63"/>
          <p:cNvGrpSpPr/>
          <p:nvPr/>
        </p:nvGrpSpPr>
        <p:grpSpPr>
          <a:xfrm>
            <a:off x="234366" y="1124744"/>
            <a:ext cx="8736313" cy="4925201"/>
            <a:chOff x="251520" y="683407"/>
            <a:chExt cx="8736313" cy="4402943"/>
          </a:xfrm>
        </p:grpSpPr>
        <p:sp>
          <p:nvSpPr>
            <p:cNvPr id="5" name="AutoShape 37"/>
            <p:cNvSpPr>
              <a:spLocks noChangeArrowheads="1"/>
            </p:cNvSpPr>
            <p:nvPr/>
          </p:nvSpPr>
          <p:spPr bwMode="auto">
            <a:xfrm>
              <a:off x="2750611" y="683407"/>
              <a:ext cx="1756179" cy="712640"/>
            </a:xfrm>
            <a:prstGeom prst="roundRect">
              <a:avLst>
                <a:gd name="adj" fmla="val 16667"/>
              </a:avLst>
            </a:prstGeom>
            <a:solidFill>
              <a:srgbClr val="B92E1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AT" dirty="0" smtClean="0">
                  <a:solidFill>
                    <a:schemeClr val="bg1"/>
                  </a:solidFill>
                </a:rPr>
                <a:t>Forscher/innen </a:t>
              </a:r>
            </a:p>
            <a:p>
              <a:pPr algn="ctr"/>
              <a:r>
                <a:rPr lang="de-AT" dirty="0" smtClean="0">
                  <a:solidFill>
                    <a:schemeClr val="bg1"/>
                  </a:solidFill>
                </a:rPr>
                <a:t>aus Drittstaaten</a:t>
              </a:r>
              <a:endParaRPr lang="de-AT" dirty="0">
                <a:solidFill>
                  <a:schemeClr val="bg1"/>
                </a:solidFill>
              </a:endParaRPr>
            </a:p>
          </p:txBody>
        </p:sp>
        <p:sp>
          <p:nvSpPr>
            <p:cNvPr id="6" name="Line 33"/>
            <p:cNvSpPr>
              <a:spLocks noChangeShapeType="1"/>
            </p:cNvSpPr>
            <p:nvPr/>
          </p:nvSpPr>
          <p:spPr bwMode="auto">
            <a:xfrm>
              <a:off x="5724128" y="3223587"/>
              <a:ext cx="284078" cy="2699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7" name="Line 29"/>
            <p:cNvSpPr>
              <a:spLocks noChangeShapeType="1"/>
            </p:cNvSpPr>
            <p:nvPr/>
          </p:nvSpPr>
          <p:spPr bwMode="auto">
            <a:xfrm flipH="1">
              <a:off x="2826414" y="1446739"/>
              <a:ext cx="122602" cy="2366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8" name="Line 32"/>
            <p:cNvSpPr>
              <a:spLocks noChangeShapeType="1"/>
            </p:cNvSpPr>
            <p:nvPr/>
          </p:nvSpPr>
          <p:spPr bwMode="auto">
            <a:xfrm>
              <a:off x="4192455" y="2550070"/>
              <a:ext cx="0" cy="2257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2527831" y="2508639"/>
              <a:ext cx="0" cy="2309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1" name="Line 21"/>
            <p:cNvSpPr>
              <a:spLocks noChangeShapeType="1"/>
            </p:cNvSpPr>
            <p:nvPr/>
          </p:nvSpPr>
          <p:spPr bwMode="auto">
            <a:xfrm>
              <a:off x="6962330" y="4105772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2" name="AutoShape 37"/>
            <p:cNvSpPr>
              <a:spLocks noChangeArrowheads="1"/>
            </p:cNvSpPr>
            <p:nvPr/>
          </p:nvSpPr>
          <p:spPr bwMode="auto">
            <a:xfrm>
              <a:off x="1838246" y="1760188"/>
              <a:ext cx="1797650" cy="789882"/>
            </a:xfrm>
            <a:prstGeom prst="roundRect">
              <a:avLst>
                <a:gd name="adj" fmla="val 16667"/>
              </a:avLst>
            </a:prstGeom>
            <a:solidFill>
              <a:srgbClr val="B92E1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AT" sz="1000" dirty="0" smtClean="0">
                  <a:solidFill>
                    <a:schemeClr val="bg1"/>
                  </a:solidFill>
                </a:rPr>
                <a:t>Forscher/in mit gültigem Aufenthaltstitel „Forscher“ eines anderen EU- Mitgliedsstaates</a:t>
              </a:r>
              <a:endParaRPr lang="de-AT" sz="1000" dirty="0">
                <a:solidFill>
                  <a:schemeClr val="bg1"/>
                </a:solidFill>
              </a:endParaRPr>
            </a:p>
          </p:txBody>
        </p:sp>
        <p:sp>
          <p:nvSpPr>
            <p:cNvPr id="13" name="AutoShape 37"/>
            <p:cNvSpPr>
              <a:spLocks noChangeArrowheads="1"/>
            </p:cNvSpPr>
            <p:nvPr/>
          </p:nvSpPr>
          <p:spPr bwMode="auto">
            <a:xfrm>
              <a:off x="3695121" y="1760187"/>
              <a:ext cx="1789552" cy="789883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AT" sz="1000" dirty="0">
                  <a:solidFill>
                    <a:schemeClr val="bg1"/>
                  </a:solidFill>
                </a:rPr>
                <a:t>Forscher/in </a:t>
              </a:r>
              <a:r>
                <a:rPr lang="de-AT" sz="1000" dirty="0" smtClean="0">
                  <a:solidFill>
                    <a:schemeClr val="bg1"/>
                  </a:solidFill>
                </a:rPr>
                <a:t>ohne gültigem Aufenthaltstitel „Forscher“  </a:t>
              </a:r>
              <a:r>
                <a:rPr lang="de-AT" sz="1000" dirty="0">
                  <a:solidFill>
                    <a:schemeClr val="bg1"/>
                  </a:solidFill>
                </a:rPr>
                <a:t>eines anderen EU-Mitgliedstaates</a:t>
              </a:r>
            </a:p>
          </p:txBody>
        </p: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>
              <a:off x="4264949" y="1446739"/>
              <a:ext cx="163012" cy="2366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6" name="AutoShape 37"/>
            <p:cNvSpPr>
              <a:spLocks noChangeArrowheads="1"/>
            </p:cNvSpPr>
            <p:nvPr/>
          </p:nvSpPr>
          <p:spPr bwMode="auto">
            <a:xfrm>
              <a:off x="582572" y="2767255"/>
              <a:ext cx="1264529" cy="539698"/>
            </a:xfrm>
            <a:prstGeom prst="roundRect">
              <a:avLst>
                <a:gd name="adj" fmla="val 16667"/>
              </a:avLst>
            </a:prstGeom>
            <a:solidFill>
              <a:srgbClr val="B92E1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AT" altLang="de-DE" sz="1000" dirty="0">
                  <a:solidFill>
                    <a:srgbClr val="FFFFFF"/>
                  </a:solidFill>
                  <a:ea typeface="Times New Roman" pitchFamily="18" charset="0"/>
                  <a:cs typeface="Tahoma" pitchFamily="34" charset="0"/>
                </a:rPr>
                <a:t>Aufenthalt bis max.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AT" altLang="de-DE" sz="1000" dirty="0" smtClean="0">
                  <a:solidFill>
                    <a:srgbClr val="FFFFFF"/>
                  </a:solidFill>
                  <a:ea typeface="Times New Roman" pitchFamily="18" charset="0"/>
                  <a:cs typeface="Tahoma" pitchFamily="34" charset="0"/>
                </a:rPr>
                <a:t>180 Tage (innerhalb von 360 Tagen)</a:t>
              </a:r>
              <a:endParaRPr lang="de-AT" altLang="de-DE" sz="1000" dirty="0">
                <a:solidFill>
                  <a:schemeClr val="bg1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7" name="AutoShape 37"/>
            <p:cNvSpPr>
              <a:spLocks noChangeArrowheads="1"/>
            </p:cNvSpPr>
            <p:nvPr/>
          </p:nvSpPr>
          <p:spPr bwMode="auto">
            <a:xfrm>
              <a:off x="1946898" y="2790825"/>
              <a:ext cx="1161867" cy="503610"/>
            </a:xfrm>
            <a:prstGeom prst="roundRect">
              <a:avLst>
                <a:gd name="adj" fmla="val 16667"/>
              </a:avLst>
            </a:prstGeom>
            <a:solidFill>
              <a:srgbClr val="B92E1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8" name="Text Box 36"/>
            <p:cNvSpPr txBox="1">
              <a:spLocks noChangeArrowheads="1"/>
            </p:cNvSpPr>
            <p:nvPr/>
          </p:nvSpPr>
          <p:spPr bwMode="auto">
            <a:xfrm>
              <a:off x="1954112" y="2852981"/>
              <a:ext cx="1203325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AT" altLang="de-DE" sz="1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ea typeface="Times New Roman" pitchFamily="18" charset="0"/>
                  <a:cs typeface="Tahoma" pitchFamily="34" charset="0"/>
                </a:rPr>
                <a:t>Aufenthalt über 180 Tage</a:t>
              </a:r>
              <a:endParaRPr kumimoji="0" lang="de-AT" alt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9" name="AutoShape 37"/>
            <p:cNvSpPr>
              <a:spLocks noChangeArrowheads="1"/>
            </p:cNvSpPr>
            <p:nvPr/>
          </p:nvSpPr>
          <p:spPr bwMode="auto">
            <a:xfrm>
              <a:off x="3462904" y="2790825"/>
              <a:ext cx="1107944" cy="49929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" name="Text Box 36"/>
            <p:cNvSpPr txBox="1">
              <a:spLocks noChangeArrowheads="1"/>
            </p:cNvSpPr>
            <p:nvPr/>
          </p:nvSpPr>
          <p:spPr bwMode="auto">
            <a:xfrm>
              <a:off x="3436574" y="2904502"/>
              <a:ext cx="1198704" cy="271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AT" altLang="de-DE" sz="1000" dirty="0">
                  <a:solidFill>
                    <a:srgbClr val="FFFFFF"/>
                  </a:solidFill>
                  <a:ea typeface="Times New Roman" pitchFamily="18" charset="0"/>
                  <a:cs typeface="Tahoma" pitchFamily="34" charset="0"/>
                </a:rPr>
                <a:t>Aufenthalt bis max.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AT" altLang="de-DE" sz="1000" dirty="0" smtClean="0">
                  <a:solidFill>
                    <a:srgbClr val="FFFFFF"/>
                  </a:solidFill>
                  <a:ea typeface="Times New Roman" pitchFamily="18" charset="0"/>
                  <a:cs typeface="Tahoma" pitchFamily="34" charset="0"/>
                </a:rPr>
                <a:t>6 </a:t>
              </a:r>
              <a:r>
                <a:rPr lang="de-AT" altLang="de-DE" sz="1000" dirty="0">
                  <a:solidFill>
                    <a:srgbClr val="FFFFFF"/>
                  </a:solidFill>
                  <a:ea typeface="Times New Roman" pitchFamily="18" charset="0"/>
                  <a:cs typeface="Tahoma" pitchFamily="34" charset="0"/>
                </a:rPr>
                <a:t>Monate</a:t>
              </a:r>
              <a:endParaRPr lang="de-AT" altLang="de-DE" sz="1000" dirty="0">
                <a:solidFill>
                  <a:schemeClr val="bg1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22" name="AutoShape 37"/>
            <p:cNvSpPr>
              <a:spLocks noChangeArrowheads="1"/>
            </p:cNvSpPr>
            <p:nvPr/>
          </p:nvSpPr>
          <p:spPr bwMode="auto">
            <a:xfrm>
              <a:off x="251520" y="4386216"/>
              <a:ext cx="1297246" cy="681083"/>
            </a:xfrm>
            <a:prstGeom prst="roundRect">
              <a:avLst>
                <a:gd name="adj" fmla="val 16667"/>
              </a:avLst>
            </a:prstGeom>
            <a:solidFill>
              <a:srgbClr val="B92E1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AT" sz="1000" dirty="0" smtClean="0">
                  <a:solidFill>
                    <a:schemeClr val="bg1"/>
                  </a:solidFill>
                </a:rPr>
                <a:t>Visumfreie </a:t>
              </a:r>
            </a:p>
            <a:p>
              <a:pPr algn="ctr"/>
              <a:r>
                <a:rPr lang="de-AT" sz="1000" dirty="0" smtClean="0">
                  <a:solidFill>
                    <a:schemeClr val="bg1"/>
                  </a:solidFill>
                </a:rPr>
                <a:t>Einreise und Aufenthalt</a:t>
              </a:r>
              <a:endParaRPr lang="de-AT" sz="1000" dirty="0">
                <a:solidFill>
                  <a:schemeClr val="bg1"/>
                </a:solidFill>
              </a:endParaRPr>
            </a:p>
          </p:txBody>
        </p:sp>
        <p:sp>
          <p:nvSpPr>
            <p:cNvPr id="23" name="AutoShape 37"/>
            <p:cNvSpPr>
              <a:spLocks noChangeArrowheads="1"/>
            </p:cNvSpPr>
            <p:nvPr/>
          </p:nvSpPr>
          <p:spPr bwMode="auto">
            <a:xfrm>
              <a:off x="4570848" y="3506147"/>
              <a:ext cx="1147871" cy="526770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AT" sz="1000" dirty="0" smtClean="0">
                  <a:solidFill>
                    <a:schemeClr val="bg1"/>
                  </a:solidFill>
                </a:rPr>
                <a:t>Forscher/in mit Aufnahme-vereinbarung</a:t>
              </a:r>
              <a:endParaRPr lang="de-AT" sz="1000" dirty="0">
                <a:solidFill>
                  <a:schemeClr val="bg1"/>
                </a:solidFill>
              </a:endParaRPr>
            </a:p>
          </p:txBody>
        </p:sp>
        <p:sp>
          <p:nvSpPr>
            <p:cNvPr id="24" name="AutoShape 37"/>
            <p:cNvSpPr>
              <a:spLocks noChangeArrowheads="1"/>
            </p:cNvSpPr>
            <p:nvPr/>
          </p:nvSpPr>
          <p:spPr bwMode="auto">
            <a:xfrm>
              <a:off x="1641962" y="4386216"/>
              <a:ext cx="1400250" cy="681083"/>
            </a:xfrm>
            <a:prstGeom prst="roundRect">
              <a:avLst>
                <a:gd name="adj" fmla="val 16667"/>
              </a:avLst>
            </a:prstGeom>
            <a:solidFill>
              <a:srgbClr val="B92E1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AT" sz="1000" dirty="0" err="1" smtClean="0">
                  <a:solidFill>
                    <a:schemeClr val="bg1"/>
                  </a:solidFill>
                </a:rPr>
                <a:t>Aufenthaltsbe-willigung</a:t>
              </a:r>
              <a:r>
                <a:rPr lang="de-AT" sz="1000" dirty="0" smtClean="0">
                  <a:solidFill>
                    <a:schemeClr val="bg1"/>
                  </a:solidFill>
                </a:rPr>
                <a:t> </a:t>
              </a:r>
              <a:r>
                <a:rPr lang="de-AT" sz="1000" dirty="0">
                  <a:solidFill>
                    <a:schemeClr val="bg1"/>
                  </a:solidFill>
                </a:rPr>
                <a:t>– Forscher-Mobilität </a:t>
              </a:r>
            </a:p>
          </p:txBody>
        </p:sp>
        <p:sp>
          <p:nvSpPr>
            <p:cNvPr id="26" name="Line 5"/>
            <p:cNvSpPr>
              <a:spLocks noChangeShapeType="1"/>
            </p:cNvSpPr>
            <p:nvPr/>
          </p:nvSpPr>
          <p:spPr bwMode="auto">
            <a:xfrm>
              <a:off x="1115616" y="3306954"/>
              <a:ext cx="0" cy="10230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7" name="Line 5"/>
            <p:cNvSpPr>
              <a:spLocks noChangeShapeType="1"/>
            </p:cNvSpPr>
            <p:nvPr/>
          </p:nvSpPr>
          <p:spPr bwMode="auto">
            <a:xfrm>
              <a:off x="2507909" y="3291196"/>
              <a:ext cx="0" cy="10219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8" name="Line 5"/>
            <p:cNvSpPr>
              <a:spLocks noChangeShapeType="1"/>
            </p:cNvSpPr>
            <p:nvPr/>
          </p:nvSpPr>
          <p:spPr bwMode="auto">
            <a:xfrm flipH="1">
              <a:off x="3635896" y="3281761"/>
              <a:ext cx="0" cy="10313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0" name="AutoShape 37"/>
            <p:cNvSpPr>
              <a:spLocks noChangeArrowheads="1"/>
            </p:cNvSpPr>
            <p:nvPr/>
          </p:nvSpPr>
          <p:spPr bwMode="auto">
            <a:xfrm>
              <a:off x="5823124" y="3520070"/>
              <a:ext cx="1152129" cy="512847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AT" sz="1000" dirty="0">
                  <a:solidFill>
                    <a:schemeClr val="bg1"/>
                  </a:solidFill>
                </a:rPr>
                <a:t>Forscher/in ohne </a:t>
              </a:r>
              <a:r>
                <a:rPr lang="de-AT" sz="1000" dirty="0" smtClean="0">
                  <a:solidFill>
                    <a:schemeClr val="bg1"/>
                  </a:solidFill>
                </a:rPr>
                <a:t>Aufnahme-vereinbarung</a:t>
              </a:r>
              <a:endParaRPr lang="de-AT" sz="1000" dirty="0">
                <a:solidFill>
                  <a:schemeClr val="bg1"/>
                </a:solidFill>
              </a:endParaRPr>
            </a:p>
          </p:txBody>
        </p:sp>
        <p:sp>
          <p:nvSpPr>
            <p:cNvPr id="31" name="AutoShape 37"/>
            <p:cNvSpPr>
              <a:spLocks noChangeArrowheads="1"/>
            </p:cNvSpPr>
            <p:nvPr/>
          </p:nvSpPr>
          <p:spPr bwMode="auto">
            <a:xfrm>
              <a:off x="4635278" y="2792694"/>
              <a:ext cx="1088850" cy="497429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AT" altLang="de-DE" sz="1000" dirty="0">
                  <a:solidFill>
                    <a:srgbClr val="FFFFFF"/>
                  </a:solidFill>
                  <a:ea typeface="Times New Roman" pitchFamily="18" charset="0"/>
                  <a:cs typeface="Tahoma" pitchFamily="34" charset="0"/>
                </a:rPr>
                <a:t>Aufenthalt </a:t>
              </a:r>
              <a:r>
                <a:rPr lang="de-AT" altLang="de-DE" sz="1000" dirty="0" smtClean="0">
                  <a:solidFill>
                    <a:srgbClr val="FFFFFF"/>
                  </a:solidFill>
                  <a:ea typeface="Times New Roman" pitchFamily="18" charset="0"/>
                  <a:cs typeface="Tahoma" pitchFamily="34" charset="0"/>
                </a:rPr>
                <a:t>über</a:t>
              </a:r>
              <a:endParaRPr lang="de-AT" altLang="de-DE" sz="1000" dirty="0">
                <a:solidFill>
                  <a:srgbClr val="FFFFFF"/>
                </a:solidFill>
                <a:ea typeface="Times New Roman" pitchFamily="18" charset="0"/>
                <a:cs typeface="Tahoma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AT" altLang="de-DE" sz="1000" dirty="0" smtClean="0">
                  <a:solidFill>
                    <a:srgbClr val="FFFFFF"/>
                  </a:solidFill>
                  <a:ea typeface="Times New Roman" pitchFamily="18" charset="0"/>
                  <a:cs typeface="Tahoma" pitchFamily="34" charset="0"/>
                </a:rPr>
                <a:t>6 </a:t>
              </a:r>
              <a:r>
                <a:rPr lang="de-AT" altLang="de-DE" sz="1000" dirty="0">
                  <a:solidFill>
                    <a:srgbClr val="FFFFFF"/>
                  </a:solidFill>
                  <a:ea typeface="Times New Roman" pitchFamily="18" charset="0"/>
                  <a:cs typeface="Tahoma" pitchFamily="34" charset="0"/>
                </a:rPr>
                <a:t>Monate</a:t>
              </a:r>
              <a:endParaRPr lang="de-AT" altLang="de-DE" sz="1000" dirty="0">
                <a:solidFill>
                  <a:schemeClr val="bg1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34" name="Line 29"/>
            <p:cNvSpPr>
              <a:spLocks noChangeShapeType="1"/>
            </p:cNvSpPr>
            <p:nvPr/>
          </p:nvSpPr>
          <p:spPr bwMode="auto">
            <a:xfrm>
              <a:off x="5393332" y="2540781"/>
              <a:ext cx="150785" cy="1799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5" name="Line 29"/>
            <p:cNvSpPr>
              <a:spLocks noChangeShapeType="1"/>
            </p:cNvSpPr>
            <p:nvPr/>
          </p:nvSpPr>
          <p:spPr bwMode="auto">
            <a:xfrm flipH="1">
              <a:off x="1676217" y="2508639"/>
              <a:ext cx="203600" cy="1988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2" name="Line 5"/>
            <p:cNvSpPr>
              <a:spLocks noChangeShapeType="1"/>
            </p:cNvSpPr>
            <p:nvPr/>
          </p:nvSpPr>
          <p:spPr bwMode="auto">
            <a:xfrm flipH="1">
              <a:off x="4864243" y="3306954"/>
              <a:ext cx="3753" cy="180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3" name="AutoShape 37"/>
            <p:cNvSpPr>
              <a:spLocks noChangeArrowheads="1"/>
            </p:cNvSpPr>
            <p:nvPr/>
          </p:nvSpPr>
          <p:spPr bwMode="auto">
            <a:xfrm>
              <a:off x="3105495" y="4386215"/>
              <a:ext cx="1046409" cy="690610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err="1">
                  <a:solidFill>
                    <a:schemeClr val="bg1"/>
                  </a:solidFill>
                </a:rPr>
                <a:t>Visum</a:t>
              </a:r>
              <a:r>
                <a:rPr lang="en-US" sz="1000" dirty="0">
                  <a:solidFill>
                    <a:schemeClr val="bg1"/>
                  </a:solidFill>
                </a:rPr>
                <a:t> C </a:t>
              </a:r>
              <a:r>
                <a:rPr lang="en-US" sz="1000" dirty="0" err="1" smtClean="0">
                  <a:solidFill>
                    <a:schemeClr val="bg1"/>
                  </a:solidFill>
                </a:rPr>
                <a:t>Erwerb</a:t>
              </a:r>
              <a:r>
                <a:rPr lang="en-US" sz="1000" dirty="0" smtClean="0">
                  <a:solidFill>
                    <a:schemeClr val="bg1"/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/>
                  </a:solidFill>
                </a:rPr>
                <a:t>oder</a:t>
              </a:r>
              <a:r>
                <a:rPr lang="en-US" sz="1000" dirty="0" smtClean="0">
                  <a:solidFill>
                    <a:schemeClr val="bg1"/>
                  </a:solidFill>
                </a:rPr>
                <a:t>  </a:t>
              </a:r>
            </a:p>
            <a:p>
              <a:pPr algn="ctr"/>
              <a:r>
                <a:rPr lang="en-US" sz="1000" dirty="0" err="1" smtClean="0">
                  <a:solidFill>
                    <a:schemeClr val="bg1"/>
                  </a:solidFill>
                </a:rPr>
                <a:t>Visum</a:t>
              </a:r>
              <a:r>
                <a:rPr lang="en-US" sz="1000" dirty="0" smtClean="0">
                  <a:solidFill>
                    <a:schemeClr val="bg1"/>
                  </a:solidFill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</a:rPr>
                <a:t>D </a:t>
              </a:r>
              <a:r>
                <a:rPr lang="en-US" sz="1000" dirty="0" err="1" smtClean="0">
                  <a:solidFill>
                    <a:schemeClr val="bg1"/>
                  </a:solidFill>
                </a:rPr>
                <a:t>Erwerb</a:t>
              </a:r>
              <a:endParaRPr lang="de-AT" sz="1000" dirty="0">
                <a:solidFill>
                  <a:schemeClr val="bg1"/>
                </a:solidFill>
              </a:endParaRPr>
            </a:p>
          </p:txBody>
        </p:sp>
        <p:sp>
          <p:nvSpPr>
            <p:cNvPr id="54" name="AutoShape 37"/>
            <p:cNvSpPr>
              <a:spLocks noChangeArrowheads="1"/>
            </p:cNvSpPr>
            <p:nvPr/>
          </p:nvSpPr>
          <p:spPr bwMode="auto">
            <a:xfrm>
              <a:off x="4213763" y="4378421"/>
              <a:ext cx="1046877" cy="698404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AT" sz="1000" dirty="0" smtClean="0">
                  <a:solidFill>
                    <a:schemeClr val="bg1"/>
                  </a:solidFill>
                </a:rPr>
                <a:t>Niederlassungs-bewilligung </a:t>
              </a:r>
              <a:r>
                <a:rPr lang="de-AT" sz="1000" dirty="0">
                  <a:solidFill>
                    <a:schemeClr val="bg1"/>
                  </a:solidFill>
                </a:rPr>
                <a:t>– Forscher </a:t>
              </a:r>
            </a:p>
          </p:txBody>
        </p:sp>
        <p:sp>
          <p:nvSpPr>
            <p:cNvPr id="55" name="AutoShape 37"/>
            <p:cNvSpPr>
              <a:spLocks noChangeArrowheads="1"/>
            </p:cNvSpPr>
            <p:nvPr/>
          </p:nvSpPr>
          <p:spPr bwMode="auto">
            <a:xfrm>
              <a:off x="8197874" y="4368896"/>
              <a:ext cx="789959" cy="717454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AT" sz="1000" dirty="0" smtClean="0">
                  <a:solidFill>
                    <a:schemeClr val="bg1"/>
                  </a:solidFill>
                </a:rPr>
                <a:t>Blaue Karte EU</a:t>
              </a:r>
              <a:endParaRPr lang="de-AT" sz="1000" dirty="0">
                <a:solidFill>
                  <a:schemeClr val="bg1"/>
                </a:solidFill>
              </a:endParaRPr>
            </a:p>
          </p:txBody>
        </p:sp>
        <p:sp>
          <p:nvSpPr>
            <p:cNvPr id="56" name="AutoShape 37"/>
            <p:cNvSpPr>
              <a:spLocks noChangeArrowheads="1"/>
            </p:cNvSpPr>
            <p:nvPr/>
          </p:nvSpPr>
          <p:spPr bwMode="auto">
            <a:xfrm>
              <a:off x="6348487" y="4368896"/>
              <a:ext cx="966846" cy="698404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AT" sz="800" dirty="0" smtClean="0">
                  <a:solidFill>
                    <a:schemeClr val="bg1"/>
                  </a:solidFill>
                </a:rPr>
                <a:t>Aufenthalts-bewilligung </a:t>
              </a:r>
              <a:r>
                <a:rPr lang="de-AT" sz="800" dirty="0">
                  <a:solidFill>
                    <a:schemeClr val="bg1"/>
                  </a:solidFill>
                </a:rPr>
                <a:t>– Sonderfälle </a:t>
              </a:r>
              <a:r>
                <a:rPr lang="de-AT" sz="800" dirty="0" smtClean="0">
                  <a:solidFill>
                    <a:schemeClr val="bg1"/>
                  </a:solidFill>
                </a:rPr>
                <a:t>unselbständiger Erwerbstätigkeit</a:t>
              </a:r>
              <a:endParaRPr lang="de-AT" sz="800" dirty="0">
                <a:solidFill>
                  <a:schemeClr val="bg1"/>
                </a:solidFill>
              </a:endParaRPr>
            </a:p>
          </p:txBody>
        </p:sp>
        <p:sp>
          <p:nvSpPr>
            <p:cNvPr id="57" name="AutoShape 37"/>
            <p:cNvSpPr>
              <a:spLocks noChangeArrowheads="1"/>
            </p:cNvSpPr>
            <p:nvPr/>
          </p:nvSpPr>
          <p:spPr bwMode="auto">
            <a:xfrm>
              <a:off x="7363813" y="4378421"/>
              <a:ext cx="792088" cy="707929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AT" sz="1000" dirty="0" smtClean="0">
                  <a:solidFill>
                    <a:schemeClr val="bg1"/>
                  </a:solidFill>
                </a:rPr>
                <a:t>Rot-Weiß-Rot </a:t>
              </a:r>
              <a:r>
                <a:rPr lang="de-AT" sz="1000" dirty="0">
                  <a:solidFill>
                    <a:schemeClr val="bg1"/>
                  </a:solidFill>
                </a:rPr>
                <a:t>– Karte</a:t>
              </a:r>
            </a:p>
          </p:txBody>
        </p:sp>
        <p:sp>
          <p:nvSpPr>
            <p:cNvPr id="58" name="AutoShape 37"/>
            <p:cNvSpPr>
              <a:spLocks noChangeArrowheads="1"/>
            </p:cNvSpPr>
            <p:nvPr/>
          </p:nvSpPr>
          <p:spPr bwMode="auto">
            <a:xfrm>
              <a:off x="5311751" y="4369232"/>
              <a:ext cx="980508" cy="707593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AT" sz="800" dirty="0" smtClean="0">
                  <a:solidFill>
                    <a:schemeClr val="bg1"/>
                  </a:solidFill>
                </a:rPr>
                <a:t>Niederlassungs-bewilligung </a:t>
              </a:r>
              <a:r>
                <a:rPr lang="de-AT" sz="800" dirty="0">
                  <a:solidFill>
                    <a:schemeClr val="bg1"/>
                  </a:solidFill>
                </a:rPr>
                <a:t>– Sonderfälle </a:t>
              </a:r>
              <a:r>
                <a:rPr lang="de-AT" sz="800" dirty="0" err="1" smtClean="0">
                  <a:solidFill>
                    <a:schemeClr val="bg1"/>
                  </a:solidFill>
                </a:rPr>
                <a:t>unselbst</a:t>
              </a:r>
              <a:r>
                <a:rPr lang="de-AT" sz="800" dirty="0" smtClean="0">
                  <a:solidFill>
                    <a:schemeClr val="bg1"/>
                  </a:solidFill>
                </a:rPr>
                <a:t>. Erwerbstätigkeit</a:t>
              </a:r>
              <a:endParaRPr lang="de-AT" sz="800" dirty="0">
                <a:solidFill>
                  <a:schemeClr val="bg1"/>
                </a:solidFill>
              </a:endParaRPr>
            </a:p>
          </p:txBody>
        </p:sp>
        <p:sp>
          <p:nvSpPr>
            <p:cNvPr id="59" name="Line 5"/>
            <p:cNvSpPr>
              <a:spLocks noChangeShapeType="1"/>
            </p:cNvSpPr>
            <p:nvPr/>
          </p:nvSpPr>
          <p:spPr bwMode="auto">
            <a:xfrm>
              <a:off x="4867995" y="4020582"/>
              <a:ext cx="1897" cy="2925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0" name="Line 5"/>
            <p:cNvSpPr>
              <a:spLocks noChangeShapeType="1"/>
            </p:cNvSpPr>
            <p:nvPr/>
          </p:nvSpPr>
          <p:spPr bwMode="auto">
            <a:xfrm flipH="1">
              <a:off x="5866168" y="4057171"/>
              <a:ext cx="219898" cy="2791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1" name="Line 5"/>
            <p:cNvSpPr>
              <a:spLocks noChangeShapeType="1"/>
            </p:cNvSpPr>
            <p:nvPr/>
          </p:nvSpPr>
          <p:spPr bwMode="auto">
            <a:xfrm>
              <a:off x="6670152" y="4043748"/>
              <a:ext cx="1897" cy="2925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2" name="Line 5"/>
            <p:cNvSpPr>
              <a:spLocks noChangeShapeType="1"/>
            </p:cNvSpPr>
            <p:nvPr/>
          </p:nvSpPr>
          <p:spPr bwMode="auto">
            <a:xfrm>
              <a:off x="6962330" y="3803432"/>
              <a:ext cx="1368152" cy="5430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3" name="Line 5"/>
            <p:cNvSpPr>
              <a:spLocks noChangeShapeType="1"/>
            </p:cNvSpPr>
            <p:nvPr/>
          </p:nvSpPr>
          <p:spPr bwMode="auto">
            <a:xfrm>
              <a:off x="6962330" y="3978370"/>
              <a:ext cx="532332" cy="3515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149489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FRÄG 2018: Studienzulassung I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D82E-AECA-4BDE-8DBB-411E34C6964C}" type="slidenum">
              <a:rPr lang="de-AT" smtClean="0"/>
              <a:pPr/>
              <a:t>11</a:t>
            </a:fld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800" dirty="0" smtClean="0"/>
              <a:t>Neu: Seit 1.9.2018 ist keine Antragstellung an Universitäten und Pädagogischen Hochschulen durch </a:t>
            </a:r>
            <a:r>
              <a:rPr lang="de-DE" sz="1800" b="1" dirty="0" smtClean="0"/>
              <a:t>Agenturen</a:t>
            </a:r>
            <a:r>
              <a:rPr lang="de-DE" sz="1800" dirty="0" smtClean="0"/>
              <a:t> mehr möglich (nur durch in Österreich berufsmäßig oder per Gesetz zur Vertretung berechtigte Personen)</a:t>
            </a:r>
            <a:endParaRPr lang="de-DE" sz="1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800" dirty="0" smtClean="0"/>
              <a:t>Neufassung: Ab Sommersemester 2019 sind für eine Zulassung zum ordentlichen Studium an Universitäten die für einen erfolgreichen Studienfortgang </a:t>
            </a:r>
            <a:r>
              <a:rPr lang="de-DE" sz="1800" b="1" dirty="0" smtClean="0"/>
              <a:t>erforderlichen Kenntnisse der Sprache </a:t>
            </a:r>
            <a:r>
              <a:rPr lang="de-DE" sz="1800" dirty="0" smtClean="0"/>
              <a:t>erforderlich, in der das Studium abgehalten wird (Deutsch oder Englisch; im </a:t>
            </a:r>
            <a:r>
              <a:rPr lang="de-DE" sz="1800" dirty="0" err="1" smtClean="0"/>
              <a:t>Doktoratsstudium</a:t>
            </a:r>
            <a:r>
              <a:rPr lang="de-DE" sz="1800" dirty="0" smtClean="0"/>
              <a:t> die Sprache, in der das Studium abgehalten wird)</a:t>
            </a:r>
            <a:endParaRPr lang="de-DE" sz="1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800" dirty="0" smtClean="0"/>
              <a:t>Neufassung: Ab Sommersemester 2019 sind für eine Zulassung zum ordentlichen Studium an Pädagogischen Hochschulen die für den erfolgreichen Studienfortgang notwendigen Kenntnisse der deutschen Sprache Voraussetzung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800" dirty="0" smtClean="0"/>
              <a:t>Nachweis:  Insbesondere durch ein Reifeprüfungszeugnis auf Grund des Unterrichts in der betreffenden Sprache, Rektorat kann weitere Nachweise festlegen</a:t>
            </a:r>
            <a:endParaRPr lang="de-AT" sz="1800" dirty="0"/>
          </a:p>
        </p:txBody>
      </p:sp>
    </p:spTree>
    <p:extLst>
      <p:ext uri="{BB962C8B-B14F-4D97-AF65-F5344CB8AC3E}">
        <p14:creationId xmlns:p14="http://schemas.microsoft.com/office/powerpoint/2010/main" val="270368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FRÄG 2018: Studienzulassung II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D82E-AECA-4BDE-8DBB-411E34C6964C}" type="slidenum">
              <a:rPr lang="de-AT" smtClean="0"/>
              <a:pPr/>
              <a:t>12</a:t>
            </a:fld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r>
              <a:rPr lang="de-DE" sz="1800" b="1" dirty="0" smtClean="0"/>
              <a:t>Ergänzungsprüfungen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800" dirty="0" smtClean="0"/>
              <a:t>Kann der notwendige Nachweis </a:t>
            </a:r>
            <a:r>
              <a:rPr lang="de-DE" sz="1800" dirty="0"/>
              <a:t>der </a:t>
            </a:r>
            <a:r>
              <a:rPr lang="de-DE" sz="1800" dirty="0" smtClean="0"/>
              <a:t>deutschen Sprachkenntnisse bei Antragstellung nicht </a:t>
            </a:r>
            <a:r>
              <a:rPr lang="de-DE" sz="1800" dirty="0"/>
              <a:t>erbracht </a:t>
            </a:r>
            <a:r>
              <a:rPr lang="de-DE" sz="1800" dirty="0" smtClean="0"/>
              <a:t>werden, wird eine </a:t>
            </a:r>
            <a:r>
              <a:rPr lang="de-DE" sz="1800" b="1" dirty="0" smtClean="0"/>
              <a:t>Ergänzungsprüfung</a:t>
            </a:r>
            <a:r>
              <a:rPr lang="de-DE" sz="1800" dirty="0" smtClean="0"/>
              <a:t> vorgeschrieben, die vor Zulassung zum ordentlichen Studium </a:t>
            </a:r>
            <a:r>
              <a:rPr lang="de-DE" sz="1800" b="1" dirty="0" smtClean="0"/>
              <a:t>im Rahmen des Besuchs eines dafür eingerichteten Universitäts-/Hochschullehrganges (Vorstudienlehrganges) </a:t>
            </a:r>
            <a:r>
              <a:rPr lang="de-DE" sz="1800" dirty="0" smtClean="0"/>
              <a:t>abzulegen ist.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800" dirty="0"/>
              <a:t>Für eine Zulassung zum außerordentlichen Studium im Rahmen eines Vorstudienlehrganges muss ein Nachweis von Kenntnissen der </a:t>
            </a:r>
            <a:r>
              <a:rPr lang="de-DE" sz="1800" b="1" dirty="0"/>
              <a:t>deutschen Sprache </a:t>
            </a:r>
            <a:r>
              <a:rPr lang="de-DE" sz="1800" dirty="0"/>
              <a:t>auf </a:t>
            </a:r>
            <a:r>
              <a:rPr lang="de-DE" sz="1800" b="1" dirty="0"/>
              <a:t>Niveau A2 </a:t>
            </a:r>
            <a:r>
              <a:rPr lang="de-DE" sz="1800" dirty="0"/>
              <a:t>vorgelegt werden (nicht älter als 2 Jahre</a:t>
            </a:r>
            <a:r>
              <a:rPr lang="de-DE" sz="1800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800" dirty="0" smtClean="0"/>
              <a:t>Abweichende Regelung für </a:t>
            </a:r>
            <a:r>
              <a:rPr lang="de-DE" sz="1800" b="1" dirty="0" smtClean="0"/>
              <a:t>künstlerische Studien </a:t>
            </a:r>
            <a:r>
              <a:rPr lang="de-DE" sz="1800" dirty="0" smtClean="0"/>
              <a:t>durch Verordnung des Rektorats möglich. </a:t>
            </a:r>
            <a:endParaRPr lang="de-DE" sz="1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800" dirty="0" smtClean="0"/>
              <a:t>Diese neuen Bestimmungen sind </a:t>
            </a:r>
            <a:r>
              <a:rPr lang="de-DE" sz="1800" dirty="0"/>
              <a:t>auf Anträge für die Zulassung zu Studien ab dem Sommersemester </a:t>
            </a:r>
            <a:r>
              <a:rPr lang="de-DE" sz="1800" dirty="0" smtClean="0"/>
              <a:t>2019 anzuwenden. </a:t>
            </a:r>
            <a:endParaRPr lang="de-DE" sz="18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800" b="1" dirty="0" smtClean="0"/>
              <a:t>Achtung: </a:t>
            </a:r>
            <a:r>
              <a:rPr lang="de-DE" sz="1800" dirty="0" smtClean="0"/>
              <a:t>Nach Aufnahme an einem  Vorstudienlehrgang muss</a:t>
            </a:r>
            <a:r>
              <a:rPr lang="de-DE" sz="1800" b="1" dirty="0" smtClean="0"/>
              <a:t> binnen 2 Jahren </a:t>
            </a:r>
            <a:r>
              <a:rPr lang="de-DE" sz="1800" dirty="0" smtClean="0"/>
              <a:t>die Zulassung zum ordentlichen Studium erfolgen, ansonsten wird die „Aufenthalts-bewilligung-Student“ nicht verlängert.  </a:t>
            </a:r>
          </a:p>
        </p:txBody>
      </p:sp>
    </p:spTree>
    <p:extLst>
      <p:ext uri="{BB962C8B-B14F-4D97-AF65-F5344CB8AC3E}">
        <p14:creationId xmlns:p14="http://schemas.microsoft.com/office/powerpoint/2010/main" val="406054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Ausblick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D82E-AECA-4BDE-8DBB-411E34C6964C}" type="slidenum">
              <a:rPr lang="de-AT" smtClean="0"/>
              <a:pPr/>
              <a:t>13</a:t>
            </a:fld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000" dirty="0" smtClean="0"/>
              <a:t>Laufende Abstimmung der OeAD-GmbH mit den zuständigen Bundesministerien zur Klärung von (rechtlichen) Details und Abläufen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000" dirty="0" smtClean="0"/>
              <a:t>OeAD-Website wurde bereits aktualisiert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000" dirty="0" smtClean="0"/>
              <a:t>Übersicht der Aufenthaltstitel wurde aktualisiert (-&gt; Website)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000" dirty="0" smtClean="0"/>
              <a:t>In Kürze Umstellung der OeAD-Website auf eine „</a:t>
            </a:r>
            <a:r>
              <a:rPr lang="de-DE" sz="2000" b="1" dirty="0" smtClean="0"/>
              <a:t>Fremdenrechtsdatenbank</a:t>
            </a:r>
            <a:r>
              <a:rPr lang="de-DE" sz="2000" dirty="0" smtClean="0"/>
              <a:t>“ mit erweitertem Informationsangebot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000" dirty="0" smtClean="0"/>
              <a:t>Weiterhin Newsletter mit Berichten aus der Verwaltungspraxis (Anmeldung via Website: www.oead.at</a:t>
            </a:r>
            <a:endParaRPr lang="de-DE" sz="1800" dirty="0" smtClean="0"/>
          </a:p>
          <a:p>
            <a:endParaRPr lang="de-DE" sz="1800" dirty="0" smtClean="0"/>
          </a:p>
          <a:p>
            <a:endParaRPr lang="de-DE" sz="1800" dirty="0"/>
          </a:p>
          <a:p>
            <a:endParaRPr lang="de-DE" sz="1800" dirty="0" smtClean="0"/>
          </a:p>
          <a:p>
            <a:endParaRPr lang="de-DE" sz="1800" dirty="0" smtClean="0"/>
          </a:p>
          <a:p>
            <a:pPr marL="273050"/>
            <a:r>
              <a:rPr lang="de-DE" sz="2000" b="1" dirty="0" smtClean="0"/>
              <a:t>www.oead.at/einreise</a:t>
            </a:r>
          </a:p>
          <a:p>
            <a:r>
              <a:rPr lang="de-DE" sz="2000" b="1" dirty="0" smtClean="0"/>
              <a:t>     www.oead.at/entry </a:t>
            </a:r>
          </a:p>
          <a:p>
            <a:endParaRPr lang="de-AT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13" y="4581128"/>
            <a:ext cx="28194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412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D82E-AECA-4BDE-8DBB-411E34C6964C}" type="slidenum">
              <a:rPr lang="de-AT" smtClean="0"/>
              <a:pPr/>
              <a:t>14</a:t>
            </a:fld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348879"/>
            <a:ext cx="8229600" cy="3456385"/>
          </a:xfrm>
        </p:spPr>
        <p:txBody>
          <a:bodyPr/>
          <a:lstStyle/>
          <a:p>
            <a:pPr algn="ctr"/>
            <a:r>
              <a:rPr lang="de-DE" dirty="0" smtClean="0"/>
              <a:t>Bitte beachten Sie, dass es sich bei dem hier Dargestellten nur über einen allgemeinen Überblick ohne Anspruch auf Vollständigkeit handelt, der eine Einzelfallprüfung nicht ersetzen kann!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1852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39753" y="2132856"/>
            <a:ext cx="3960439" cy="1467594"/>
          </a:xfrm>
        </p:spPr>
        <p:txBody>
          <a:bodyPr/>
          <a:lstStyle/>
          <a:p>
            <a:r>
              <a:rPr lang="de-DE" sz="3200" b="1" dirty="0" smtClean="0"/>
              <a:t/>
            </a:r>
            <a:br>
              <a:rPr lang="de-DE" sz="3200" b="1" dirty="0" smtClean="0"/>
            </a:br>
            <a:r>
              <a:rPr lang="de-DE" sz="3200" b="1" dirty="0"/>
              <a:t/>
            </a:r>
            <a:br>
              <a:rPr lang="de-DE" sz="3200" b="1" dirty="0"/>
            </a:br>
            <a:r>
              <a:rPr lang="de-DE" sz="3200" b="1" dirty="0" smtClean="0"/>
              <a:t/>
            </a:r>
            <a:br>
              <a:rPr lang="de-DE" sz="3200" b="1" dirty="0" smtClean="0"/>
            </a:br>
            <a:r>
              <a:rPr lang="de-DE" sz="3200" b="1" dirty="0"/>
              <a:t/>
            </a:r>
            <a:br>
              <a:rPr lang="de-DE" sz="3200" b="1" dirty="0"/>
            </a:br>
            <a:r>
              <a:rPr lang="de-DE" sz="3200" b="1" dirty="0" smtClean="0"/>
              <a:t/>
            </a:r>
            <a:br>
              <a:rPr lang="de-DE" sz="3200" b="1" dirty="0" smtClean="0"/>
            </a:br>
            <a:r>
              <a:rPr lang="de-DE" sz="3200" b="1" dirty="0" smtClean="0"/>
              <a:t>Vielen Dank für die Aufmerksamkeit!</a:t>
            </a:r>
            <a:br>
              <a:rPr lang="de-DE" sz="3200" b="1" dirty="0" smtClean="0"/>
            </a:br>
            <a:r>
              <a:rPr lang="de-DE" sz="3200" b="1" dirty="0"/>
              <a:t/>
            </a:r>
            <a:br>
              <a:rPr lang="de-DE" sz="3200" b="1" dirty="0"/>
            </a:br>
            <a:r>
              <a:rPr lang="de-DE" sz="1800" dirty="0" smtClean="0">
                <a:solidFill>
                  <a:srgbClr val="C00000"/>
                </a:solidFill>
              </a:rPr>
              <a:t/>
            </a:r>
            <a:br>
              <a:rPr lang="de-DE" sz="1800" dirty="0" smtClean="0">
                <a:solidFill>
                  <a:srgbClr val="C00000"/>
                </a:solidFill>
              </a:rPr>
            </a:br>
            <a:r>
              <a:rPr lang="de-DE" sz="1800" dirty="0" smtClean="0">
                <a:solidFill>
                  <a:srgbClr val="C00000"/>
                </a:solidFill>
              </a:rPr>
              <a:t>Mag. Miriam Forster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AT" sz="1600" dirty="0" smtClean="0"/>
              <a:t>recht@oead.at</a:t>
            </a:r>
            <a:r>
              <a:rPr lang="de-AT" sz="1600" dirty="0"/>
              <a:t/>
            </a:r>
            <a:br>
              <a:rPr lang="de-AT" sz="1600" dirty="0"/>
            </a:br>
            <a:r>
              <a:rPr lang="de-AT" sz="1600" dirty="0"/>
              <a:t>www.oead.at  </a:t>
            </a:r>
            <a:br>
              <a:rPr lang="de-AT" sz="1600" dirty="0"/>
            </a:br>
            <a:r>
              <a:rPr lang="de-AT" sz="1600" dirty="0"/>
              <a:t>www.euraxess.at</a:t>
            </a:r>
            <a:r>
              <a:rPr lang="de-AT" sz="1800" dirty="0"/>
              <a:t/>
            </a:r>
            <a:br>
              <a:rPr lang="de-AT" sz="1800" dirty="0"/>
            </a:br>
            <a:r>
              <a:rPr lang="de-DE" sz="3200" b="1" dirty="0" smtClean="0"/>
              <a:t/>
            </a:r>
            <a:br>
              <a:rPr lang="de-DE" sz="3200" b="1" dirty="0" smtClean="0"/>
            </a:br>
            <a:endParaRPr lang="de-DE" sz="3200" b="1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D82E-AECA-4BDE-8DBB-411E34C6964C}" type="slidenum">
              <a:rPr lang="de-AT" smtClean="0"/>
              <a:pPr/>
              <a:t>15</a:t>
            </a:fld>
            <a:endParaRPr lang="de-AT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sz="quarter" idx="2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8189"/>
            <a:ext cx="1563597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5" y="3975100"/>
            <a:ext cx="2652713" cy="288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Grafik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902" y="836712"/>
            <a:ext cx="2016224" cy="1372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44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A2E16"/>
                </a:solidFill>
              </a:rPr>
              <a:t>FRÄG 2018: </a:t>
            </a:r>
            <a:r>
              <a:rPr lang="en-US" dirty="0" err="1" smtClean="0">
                <a:solidFill>
                  <a:srgbClr val="BA2E16"/>
                </a:solidFill>
              </a:rPr>
              <a:t>Kurzüberblick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D82E-AECA-4BDE-8DBB-411E34C6964C}" type="slidenum">
              <a:rPr lang="de-AT" smtClean="0"/>
              <a:pPr/>
              <a:t>2</a:t>
            </a:fld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1800" dirty="0" smtClean="0"/>
              <a:t>In Kraft seit 1. September 2018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1800" dirty="0" smtClean="0"/>
              <a:t>Übernahme von Regelungen aus der Richtlinie </a:t>
            </a:r>
            <a:r>
              <a:rPr lang="de-DE" sz="1800" dirty="0"/>
              <a:t>(EU) 2016/801 </a:t>
            </a:r>
            <a:r>
              <a:rPr lang="de-DE" sz="1800" dirty="0" smtClean="0"/>
              <a:t>(„Forscher- und Studierenden-Richtlinie“)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1800" dirty="0" smtClean="0"/>
              <a:t>Erleichterungen bei Forscher/innen- und </a:t>
            </a:r>
            <a:r>
              <a:rPr lang="de-DE" sz="1800" dirty="0" err="1" smtClean="0"/>
              <a:t>Studierendenmobilitäten</a:t>
            </a:r>
            <a:endParaRPr lang="de-DE" sz="1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1800" dirty="0" smtClean="0"/>
              <a:t>Änderungen im</a:t>
            </a:r>
          </a:p>
          <a:p>
            <a:pPr marL="908050" lvl="1" indent="-457200">
              <a:buFont typeface="Wingdings" panose="05000000000000000000" pitchFamily="2" charset="2"/>
              <a:buChar char="§"/>
            </a:pPr>
            <a:r>
              <a:rPr lang="de-DE" sz="1800" dirty="0"/>
              <a:t>Niederlassungs- und Aufenthaltsgesetz (NAG)</a:t>
            </a:r>
          </a:p>
          <a:p>
            <a:pPr marL="908050" lvl="1" indent="-457200">
              <a:buFont typeface="Wingdings" panose="05000000000000000000" pitchFamily="2" charset="2"/>
              <a:buChar char="§"/>
            </a:pPr>
            <a:r>
              <a:rPr lang="de-DE" sz="1800" dirty="0" smtClean="0"/>
              <a:t>Fremdenpolizeigesetz (FPG)</a:t>
            </a:r>
          </a:p>
          <a:p>
            <a:pPr marL="908050" lvl="1" indent="-457200">
              <a:buFont typeface="Wingdings" panose="05000000000000000000" pitchFamily="2" charset="2"/>
              <a:buChar char="§"/>
            </a:pPr>
            <a:r>
              <a:rPr lang="de-DE" sz="1800" dirty="0" smtClean="0"/>
              <a:t>Ausländerbeschäftigungsgesetz (</a:t>
            </a:r>
            <a:r>
              <a:rPr lang="de-DE" sz="1800" dirty="0" err="1" smtClean="0"/>
              <a:t>AuslBG</a:t>
            </a:r>
            <a:r>
              <a:rPr lang="de-DE" sz="1800" dirty="0" smtClean="0"/>
              <a:t>) </a:t>
            </a:r>
          </a:p>
          <a:p>
            <a:pPr marL="908050" lvl="1" indent="-457200">
              <a:buFont typeface="Wingdings" panose="05000000000000000000" pitchFamily="2" charset="2"/>
              <a:buChar char="§"/>
            </a:pPr>
            <a:r>
              <a:rPr lang="de-DE" sz="1800" dirty="0" smtClean="0"/>
              <a:t>Universitätsgesetz (UG)</a:t>
            </a:r>
          </a:p>
          <a:p>
            <a:pPr marL="908050" lvl="1" indent="-457200">
              <a:buFont typeface="Wingdings" panose="05000000000000000000" pitchFamily="2" charset="2"/>
              <a:buChar char="§"/>
            </a:pPr>
            <a:r>
              <a:rPr lang="de-DE" sz="1800" dirty="0" smtClean="0"/>
              <a:t>und in anderen Gesetzen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3145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A2E16"/>
                </a:solidFill>
              </a:rPr>
              <a:t>FRÄG 2018: </a:t>
            </a:r>
            <a:r>
              <a:rPr lang="en-US" dirty="0" err="1" smtClean="0">
                <a:solidFill>
                  <a:srgbClr val="BA2E16"/>
                </a:solidFill>
              </a:rPr>
              <a:t>Studierende</a:t>
            </a:r>
            <a:r>
              <a:rPr lang="en-US" dirty="0" smtClean="0">
                <a:solidFill>
                  <a:srgbClr val="BA2E16"/>
                </a:solidFill>
              </a:rPr>
              <a:t> I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D82E-AECA-4BDE-8DBB-411E34C6964C}" type="slidenum">
              <a:rPr lang="de-AT" smtClean="0"/>
              <a:pPr/>
              <a:t>3</a:t>
            </a:fld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184576"/>
          </a:xfrm>
        </p:spPr>
        <p:txBody>
          <a:bodyPr>
            <a:noAutofit/>
          </a:bodyPr>
          <a:lstStyle/>
          <a:p>
            <a:r>
              <a:rPr lang="de-DE" sz="1600" dirty="0" smtClean="0"/>
              <a:t>„</a:t>
            </a:r>
            <a:r>
              <a:rPr lang="de-DE" sz="1800" b="1" u="sng" dirty="0" smtClean="0"/>
              <a:t>Aufenthaltsbewilligung – Student</a:t>
            </a:r>
            <a:r>
              <a:rPr lang="de-DE" sz="1800" dirty="0" smtClean="0"/>
              <a:t>“ (statt „Aufenthaltsbewilligung – Studierende“)</a:t>
            </a:r>
          </a:p>
          <a:p>
            <a:pPr marL="261938" lvl="2" indent="-261938">
              <a:buClr>
                <a:srgbClr val="BA2E16"/>
              </a:buClr>
              <a:buFont typeface="Wingdings" panose="05000000000000000000" pitchFamily="2" charset="2"/>
              <a:buChar char="§"/>
            </a:pPr>
            <a:r>
              <a:rPr lang="de-DE" sz="1800" dirty="0" smtClean="0"/>
              <a:t>Neu: Ein außerordentliches </a:t>
            </a:r>
            <a:r>
              <a:rPr lang="de-DE" sz="1800" dirty="0"/>
              <a:t>Studium </a:t>
            </a:r>
            <a:r>
              <a:rPr lang="de-DE" sz="1800" dirty="0" smtClean="0"/>
              <a:t>im </a:t>
            </a:r>
            <a:r>
              <a:rPr lang="de-DE" sz="1800" dirty="0"/>
              <a:t>Rahmen von Universitätslehrgängen </a:t>
            </a:r>
            <a:r>
              <a:rPr lang="de-DE" sz="1800" dirty="0" smtClean="0"/>
              <a:t>muss </a:t>
            </a:r>
            <a:r>
              <a:rPr lang="de-DE" sz="1800" b="1" dirty="0" smtClean="0"/>
              <a:t>mind</a:t>
            </a:r>
            <a:r>
              <a:rPr lang="de-DE" sz="1800" b="1" dirty="0"/>
              <a:t>. 40 </a:t>
            </a:r>
            <a:r>
              <a:rPr lang="de-DE" sz="1800" b="1" dirty="0" smtClean="0"/>
              <a:t>ECTS umfassen </a:t>
            </a:r>
            <a:r>
              <a:rPr lang="de-DE" sz="1800" dirty="0" smtClean="0"/>
              <a:t>(nicht </a:t>
            </a:r>
            <a:r>
              <a:rPr lang="de-DE" sz="1800" dirty="0"/>
              <a:t>ausschl. Vermittlung einer </a:t>
            </a:r>
            <a:r>
              <a:rPr lang="de-DE" sz="1800" dirty="0" smtClean="0"/>
              <a:t>Sprache)</a:t>
            </a:r>
          </a:p>
          <a:p>
            <a:pPr marL="273050" lvl="2" indent="0">
              <a:buClr>
                <a:srgbClr val="BA2E16"/>
              </a:buClr>
              <a:buNone/>
            </a:pPr>
            <a:r>
              <a:rPr lang="de-DE" sz="1800" dirty="0" smtClean="0"/>
              <a:t>→ Möglichkeit </a:t>
            </a:r>
            <a:r>
              <a:rPr lang="de-DE" sz="1800" dirty="0"/>
              <a:t>der Verlängerung </a:t>
            </a:r>
            <a:r>
              <a:rPr lang="de-DE" sz="1800" dirty="0" smtClean="0"/>
              <a:t>der AB für </a:t>
            </a:r>
            <a:r>
              <a:rPr lang="de-DE" sz="1800" dirty="0"/>
              <a:t>weitere 12 Monate zum Zweck der Arbeitssuche </a:t>
            </a:r>
            <a:r>
              <a:rPr lang="de-DE" sz="1800" dirty="0" smtClean="0"/>
              <a:t>bzw. Unternehmensgründung</a:t>
            </a:r>
            <a:endParaRPr lang="de-AT" sz="1800" dirty="0"/>
          </a:p>
          <a:p>
            <a:pPr marL="261938" lvl="2" indent="-261938">
              <a:buClr>
                <a:srgbClr val="BA2E16"/>
              </a:buClr>
              <a:buFont typeface="Wingdings" panose="05000000000000000000" pitchFamily="2" charset="2"/>
              <a:buChar char="§"/>
            </a:pPr>
            <a:r>
              <a:rPr lang="de-DE" sz="1800" dirty="0" smtClean="0"/>
              <a:t>Neu: Außerordentliches </a:t>
            </a:r>
            <a:r>
              <a:rPr lang="de-DE" sz="1800" dirty="0"/>
              <a:t>Studium zur Herstellung der Gleichwertigkeit eines ausländischen Studienabschlusses (</a:t>
            </a:r>
            <a:r>
              <a:rPr lang="de-DE" sz="1800" b="1" dirty="0"/>
              <a:t>Nostrifizierung</a:t>
            </a:r>
            <a:r>
              <a:rPr lang="de-DE" sz="1800" dirty="0" smtClean="0"/>
              <a:t>)</a:t>
            </a:r>
          </a:p>
          <a:p>
            <a:pPr marL="273050" lvl="2" indent="0">
              <a:buClr>
                <a:srgbClr val="BA2E16"/>
              </a:buClr>
              <a:buNone/>
            </a:pPr>
            <a:r>
              <a:rPr lang="de-DE" sz="1800" dirty="0" smtClean="0"/>
              <a:t>→ Möglichkeit </a:t>
            </a:r>
            <a:r>
              <a:rPr lang="de-DE" sz="1800" dirty="0"/>
              <a:t>der Verlängerung </a:t>
            </a:r>
            <a:r>
              <a:rPr lang="de-DE" sz="1800" dirty="0" smtClean="0"/>
              <a:t>der AB für </a:t>
            </a:r>
            <a:r>
              <a:rPr lang="de-DE" sz="1800" dirty="0"/>
              <a:t>weitere 12 Monate </a:t>
            </a:r>
            <a:r>
              <a:rPr lang="de-DE" sz="1800" dirty="0" smtClean="0"/>
              <a:t>wie oben</a:t>
            </a:r>
            <a:endParaRPr lang="de-AT" sz="1800" dirty="0"/>
          </a:p>
          <a:p>
            <a:pPr marL="261938" lvl="2" indent="-261938">
              <a:buClr>
                <a:srgbClr val="BA2E16"/>
              </a:buClr>
              <a:buFont typeface="Wingdings" panose="05000000000000000000" pitchFamily="2" charset="2"/>
              <a:buChar char="§"/>
            </a:pPr>
            <a:r>
              <a:rPr lang="de-DE" sz="1800" dirty="0" smtClean="0"/>
              <a:t>Neu: Außerordentliches </a:t>
            </a:r>
            <a:r>
              <a:rPr lang="de-DE" sz="1800" dirty="0"/>
              <a:t>Studium zum Besuch einzelner Lehrveranstaltungen zur </a:t>
            </a:r>
            <a:r>
              <a:rPr lang="de-DE" sz="1800" b="1" dirty="0"/>
              <a:t>Überbrückung</a:t>
            </a:r>
            <a:r>
              <a:rPr lang="de-DE" sz="1800" dirty="0"/>
              <a:t> einer möglichen Lücke zwischen erfolgreichem Abschluss </a:t>
            </a:r>
            <a:r>
              <a:rPr lang="de-DE" sz="1800" dirty="0" smtClean="0"/>
              <a:t>eines Vorstudienlehrgangs </a:t>
            </a:r>
            <a:r>
              <a:rPr lang="de-DE" sz="1800" dirty="0"/>
              <a:t>und Beginn des ordentlichen Studiums (wenn unverschuldete terminliche </a:t>
            </a:r>
            <a:r>
              <a:rPr lang="de-DE" sz="1800" dirty="0" smtClean="0"/>
              <a:t>Kollision, z.B. Aufnahmeverfahren abzuwarten)</a:t>
            </a:r>
            <a:endParaRPr lang="de-AT" sz="1800" dirty="0"/>
          </a:p>
          <a:p>
            <a:pPr marL="261938" lvl="2" indent="-261938">
              <a:buClr>
                <a:srgbClr val="BA2E16"/>
              </a:buClr>
              <a:buFont typeface="Wingdings" panose="05000000000000000000" pitchFamily="2" charset="2"/>
              <a:buChar char="§"/>
            </a:pPr>
            <a:r>
              <a:rPr lang="de-DE" sz="1800" dirty="0" smtClean="0"/>
              <a:t>Neu: Für </a:t>
            </a:r>
            <a:r>
              <a:rPr lang="de-DE" sz="1800" dirty="0"/>
              <a:t>an das abgeschlossene ordentliche Studium anschließende, für die Berufsausübung </a:t>
            </a:r>
            <a:r>
              <a:rPr lang="de-DE" sz="1800" b="1" dirty="0"/>
              <a:t>gesetzlich verpflichtende, fachliche Ausbildungen </a:t>
            </a:r>
            <a:r>
              <a:rPr lang="de-DE" sz="1800" dirty="0"/>
              <a:t>(z.B. </a:t>
            </a:r>
            <a:r>
              <a:rPr lang="de-DE" sz="1800" dirty="0" smtClean="0"/>
              <a:t>Gerichtspraxis, Ausbildung in Psychologie, Ausbildung zum Apotheker)</a:t>
            </a:r>
          </a:p>
          <a:p>
            <a:pPr marL="273050" lvl="2" indent="0">
              <a:buClr>
                <a:srgbClr val="BA2E16"/>
              </a:buClr>
              <a:buNone/>
            </a:pPr>
            <a:r>
              <a:rPr lang="de-DE" sz="1800" dirty="0" smtClean="0"/>
              <a:t>→ Möglichkeit </a:t>
            </a:r>
            <a:r>
              <a:rPr lang="de-DE" sz="1800" dirty="0"/>
              <a:t>der Verlängerung </a:t>
            </a:r>
            <a:r>
              <a:rPr lang="de-DE" sz="1800" dirty="0" smtClean="0"/>
              <a:t>der AB für </a:t>
            </a:r>
            <a:r>
              <a:rPr lang="de-DE" sz="1800" dirty="0"/>
              <a:t>weitere 12 </a:t>
            </a:r>
            <a:r>
              <a:rPr lang="de-DE" sz="1800" dirty="0" smtClean="0"/>
              <a:t>Monate wie oben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30400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A2E16"/>
                </a:solidFill>
              </a:rPr>
              <a:t>FRÄG 2018: </a:t>
            </a:r>
            <a:r>
              <a:rPr lang="en-US" dirty="0" err="1" smtClean="0">
                <a:solidFill>
                  <a:srgbClr val="BA2E16"/>
                </a:solidFill>
              </a:rPr>
              <a:t>Studierende</a:t>
            </a:r>
            <a:r>
              <a:rPr lang="en-US" dirty="0" smtClean="0">
                <a:solidFill>
                  <a:srgbClr val="BA2E16"/>
                </a:solidFill>
              </a:rPr>
              <a:t> II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D82E-AECA-4BDE-8DBB-411E34C6964C}" type="slidenum">
              <a:rPr lang="de-AT" smtClean="0"/>
              <a:pPr/>
              <a:t>4</a:t>
            </a:fld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608513"/>
          </a:xfrm>
        </p:spPr>
        <p:txBody>
          <a:bodyPr>
            <a:normAutofit lnSpcReduction="10000"/>
          </a:bodyPr>
          <a:lstStyle/>
          <a:p>
            <a:r>
              <a:rPr lang="de-DE" sz="1900" dirty="0" smtClean="0"/>
              <a:t>„</a:t>
            </a:r>
            <a:r>
              <a:rPr lang="de-DE" sz="1800" b="1" u="sng" dirty="0" smtClean="0"/>
              <a:t>Aufenthaltsbewilligung – Student</a:t>
            </a:r>
            <a:r>
              <a:rPr lang="de-DE" sz="1800" dirty="0" smtClean="0"/>
              <a:t>“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1800" dirty="0" smtClean="0"/>
              <a:t>Neu: Bearbeitungsdauer von max. </a:t>
            </a:r>
            <a:r>
              <a:rPr lang="de-DE" sz="1800" b="1" dirty="0" smtClean="0"/>
              <a:t>90 Tagen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1800" dirty="0" smtClean="0"/>
              <a:t>Neu: Kein Unterkunftsnachweis bei Antragstellung mehr erforderlich (Achtung: Unterkunftskosten werden zur Berechnung der Unterhaltsmittel weiterhin benötigt, daher muss eine Unterkunft – zumindest bis zum Entscheidungszeitpunkt der Behörde - weiterhin vorgelegt werden)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1800" dirty="0" smtClean="0"/>
              <a:t>Neu: Möglichkeit der </a:t>
            </a:r>
            <a:r>
              <a:rPr lang="de-DE" sz="1800" b="1" dirty="0" smtClean="0"/>
              <a:t>Inlandsantragstellung</a:t>
            </a:r>
            <a:r>
              <a:rPr lang="de-DE" sz="1800" dirty="0" smtClean="0"/>
              <a:t> bei rechtmäßiger Einreise und rechtmäßigem Aufenthalt (Verwaltungspraxis noch nicht abschließend geklärt)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1800" dirty="0" smtClean="0"/>
              <a:t>Neu: Bei Studienaufenthalten </a:t>
            </a:r>
            <a:r>
              <a:rPr lang="de-DE" sz="1800" dirty="0"/>
              <a:t>im Rahmen eines unions- oder multilateralen Programms mit Mobilitätsmaßnahmen oder einer Vereinbarung zwischen zwei oder mehreren Hochschulen </a:t>
            </a:r>
            <a:r>
              <a:rPr lang="de-DE" sz="1800" dirty="0" smtClean="0"/>
              <a:t>kann </a:t>
            </a:r>
            <a:r>
              <a:rPr lang="de-DE" sz="1800" dirty="0"/>
              <a:t>die „Aufenthaltsbewilligung – Student“ für </a:t>
            </a:r>
            <a:r>
              <a:rPr lang="de-DE" sz="1800" b="1" dirty="0"/>
              <a:t>zwei Jahre </a:t>
            </a:r>
            <a:r>
              <a:rPr lang="de-DE" sz="1800" dirty="0"/>
              <a:t>ausgestellt </a:t>
            </a:r>
            <a:r>
              <a:rPr lang="de-DE" sz="1800" dirty="0" smtClean="0"/>
              <a:t>werden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1800" dirty="0" smtClean="0"/>
              <a:t>Übergangsbestimmung: Erteilte </a:t>
            </a:r>
            <a:r>
              <a:rPr lang="de-DE" sz="1800" dirty="0"/>
              <a:t>„Aufenthaltsbewilligungen – Studierende“ gelten als „Aufenthaltsbewilligung – Student“ weiter. Verfahren, die vor Inkrafttreten anhängig </a:t>
            </a:r>
            <a:r>
              <a:rPr lang="de-DE" sz="1800" dirty="0" smtClean="0"/>
              <a:t>waren, </a:t>
            </a:r>
            <a:r>
              <a:rPr lang="de-DE" sz="1800" dirty="0"/>
              <a:t>müssen binnen 90 Tagen oder 6 Monaten entschieden werden, je nachdem welcher Zeitpunkt früher eintritt. </a:t>
            </a:r>
            <a:endParaRPr lang="de-DE" sz="18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AT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246247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A2E16"/>
                </a:solidFill>
              </a:rPr>
              <a:t>FRÄG 2018: </a:t>
            </a:r>
            <a:r>
              <a:rPr lang="en-US" dirty="0" err="1" smtClean="0">
                <a:solidFill>
                  <a:srgbClr val="BA2E16"/>
                </a:solidFill>
              </a:rPr>
              <a:t>Studierende</a:t>
            </a:r>
            <a:r>
              <a:rPr lang="en-US" dirty="0" smtClean="0">
                <a:solidFill>
                  <a:srgbClr val="BA2E16"/>
                </a:solidFill>
              </a:rPr>
              <a:t> III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D82E-AECA-4BDE-8DBB-411E34C6964C}" type="slidenum">
              <a:rPr lang="de-AT" smtClean="0"/>
              <a:pPr/>
              <a:t>5</a:t>
            </a:fld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68552"/>
          </a:xfrm>
        </p:spPr>
        <p:txBody>
          <a:bodyPr>
            <a:normAutofit/>
          </a:bodyPr>
          <a:lstStyle/>
          <a:p>
            <a:pPr lvl="0"/>
            <a:r>
              <a:rPr lang="de-DE" sz="1800" b="1" u="sng" dirty="0" smtClean="0">
                <a:solidFill>
                  <a:prstClr val="black"/>
                </a:solidFill>
              </a:rPr>
              <a:t>Neu: Studierenden-Mobilität nach bzw. aus </a:t>
            </a:r>
            <a:r>
              <a:rPr lang="de-DE" sz="1800" b="1" u="sng" dirty="0">
                <a:solidFill>
                  <a:prstClr val="black"/>
                </a:solidFill>
              </a:rPr>
              <a:t>anderen Mitgliedsstaaten der </a:t>
            </a:r>
            <a:r>
              <a:rPr lang="de-DE" sz="1800" b="1" u="sng" dirty="0" smtClean="0">
                <a:solidFill>
                  <a:prstClr val="black"/>
                </a:solidFill>
              </a:rPr>
              <a:t>EU</a:t>
            </a:r>
            <a:endParaRPr lang="de-DE" sz="1800" dirty="0">
              <a:solidFill>
                <a:prstClr val="black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de-DE" sz="1800" dirty="0" err="1" smtClean="0">
                <a:solidFill>
                  <a:prstClr val="black"/>
                </a:solidFill>
              </a:rPr>
              <a:t>Innehabung</a:t>
            </a:r>
            <a:r>
              <a:rPr lang="de-DE" sz="1800" dirty="0" smtClean="0">
                <a:solidFill>
                  <a:prstClr val="black"/>
                </a:solidFill>
              </a:rPr>
              <a:t> </a:t>
            </a:r>
            <a:r>
              <a:rPr lang="de-DE" sz="1800" dirty="0">
                <a:solidFill>
                  <a:prstClr val="black"/>
                </a:solidFill>
              </a:rPr>
              <a:t>eines gültigen Aufenthaltstitels </a:t>
            </a:r>
            <a:r>
              <a:rPr lang="de-DE" sz="1800" dirty="0" smtClean="0">
                <a:solidFill>
                  <a:prstClr val="black"/>
                </a:solidFill>
              </a:rPr>
              <a:t>„Student“ </a:t>
            </a:r>
            <a:r>
              <a:rPr lang="de-DE" sz="1800" dirty="0">
                <a:solidFill>
                  <a:prstClr val="black"/>
                </a:solidFill>
              </a:rPr>
              <a:t>eines anderen </a:t>
            </a:r>
            <a:r>
              <a:rPr lang="de-DE" sz="1800" b="1" dirty="0">
                <a:solidFill>
                  <a:prstClr val="black"/>
                </a:solidFill>
              </a:rPr>
              <a:t>EU-Mitgliedsstaates </a:t>
            </a:r>
            <a:r>
              <a:rPr lang="de-DE" sz="1800" dirty="0">
                <a:solidFill>
                  <a:prstClr val="black"/>
                </a:solidFill>
              </a:rPr>
              <a:t>(Achtung: nur mit diesem Titel möglich</a:t>
            </a:r>
            <a:r>
              <a:rPr lang="de-DE" sz="1800" dirty="0" smtClean="0">
                <a:solidFill>
                  <a:prstClr val="black"/>
                </a:solidFill>
              </a:rPr>
              <a:t>)</a:t>
            </a:r>
            <a:r>
              <a:rPr lang="de-AT" sz="1800" dirty="0">
                <a:solidFill>
                  <a:prstClr val="black"/>
                </a:solidFill>
              </a:rPr>
              <a:t> </a:t>
            </a:r>
            <a:r>
              <a:rPr lang="de-AT" sz="1800" dirty="0" smtClean="0">
                <a:solidFill>
                  <a:prstClr val="black"/>
                </a:solidFill>
              </a:rPr>
              <a:t>sowie Teilnahme an </a:t>
            </a:r>
            <a:r>
              <a:rPr lang="de-AT" sz="1800" dirty="0">
                <a:solidFill>
                  <a:prstClr val="black"/>
                </a:solidFill>
              </a:rPr>
              <a:t>einem Unions- oder multilateralen Programm mit Mobilitätsmaßnahmen (z.B. Erasmus </a:t>
            </a:r>
            <a:r>
              <a:rPr lang="de-AT" sz="1800" dirty="0" smtClean="0">
                <a:solidFill>
                  <a:prstClr val="black"/>
                </a:solidFill>
              </a:rPr>
              <a:t>plus, auch Erasmus plus - Praktika) </a:t>
            </a:r>
            <a:r>
              <a:rPr lang="de-AT" sz="1800" dirty="0">
                <a:solidFill>
                  <a:prstClr val="black"/>
                </a:solidFill>
              </a:rPr>
              <a:t>oder an einer Vereinbarung zwischen zwei oder mehreren </a:t>
            </a:r>
            <a:r>
              <a:rPr lang="de-AT" sz="1800" dirty="0" smtClean="0">
                <a:solidFill>
                  <a:prstClr val="black"/>
                </a:solidFill>
              </a:rPr>
              <a:t>Hochschuleinrichtungen 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de-DE" sz="1800" dirty="0" smtClean="0">
                <a:solidFill>
                  <a:prstClr val="black"/>
                </a:solidFill>
              </a:rPr>
              <a:t>Visumfreie Einreise und visumfreier Aufenthalt </a:t>
            </a:r>
            <a:r>
              <a:rPr lang="de-DE" sz="1800" b="1" dirty="0" smtClean="0">
                <a:solidFill>
                  <a:prstClr val="black"/>
                </a:solidFill>
              </a:rPr>
              <a:t>bis zu 360 Tage 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de-DE" sz="1800" dirty="0" smtClean="0"/>
              <a:t>In </a:t>
            </a:r>
            <a:r>
              <a:rPr lang="de-DE" sz="1800" dirty="0"/>
              <a:t>diesem Rahmen ist auch eine Beschäftigung bis zu </a:t>
            </a:r>
            <a:r>
              <a:rPr lang="de-DE" sz="1800" dirty="0" smtClean="0"/>
              <a:t>20 Wochenstunden </a:t>
            </a:r>
            <a:r>
              <a:rPr lang="de-DE" sz="1800" b="1" dirty="0"/>
              <a:t>mit Beschäftigungsbewilligung</a:t>
            </a:r>
            <a:r>
              <a:rPr lang="de-DE" sz="1800" dirty="0"/>
              <a:t>, aber ohne Arbeitsmarktprüfung  </a:t>
            </a:r>
            <a:r>
              <a:rPr lang="de-DE" sz="1800" dirty="0" smtClean="0"/>
              <a:t>(</a:t>
            </a:r>
            <a:r>
              <a:rPr lang="de-DE" sz="1800" dirty="0"/>
              <a:t>wie bei der „Aufenthaltsbewilligung – </a:t>
            </a:r>
            <a:r>
              <a:rPr lang="de-DE" sz="1800" dirty="0" smtClean="0"/>
              <a:t>Student“) möglich (kein Erwerbsvisum notwendig)</a:t>
            </a:r>
            <a:endParaRPr lang="de-DE" sz="1800" b="1" dirty="0" smtClean="0">
              <a:solidFill>
                <a:prstClr val="black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de-DE" sz="1800" dirty="0" smtClean="0">
                <a:solidFill>
                  <a:prstClr val="black"/>
                </a:solidFill>
              </a:rPr>
              <a:t>Für </a:t>
            </a:r>
            <a:r>
              <a:rPr lang="de-DE" sz="1800" dirty="0">
                <a:solidFill>
                  <a:prstClr val="black"/>
                </a:solidFill>
              </a:rPr>
              <a:t>darüber hinausgehende Aufenthalte kommt </a:t>
            </a:r>
            <a:r>
              <a:rPr lang="de-DE" sz="1800" dirty="0" smtClean="0">
                <a:solidFill>
                  <a:prstClr val="black"/>
                </a:solidFill>
              </a:rPr>
              <a:t>bei Vorliegen einer Zulassung an einer österr. Hochschule die </a:t>
            </a:r>
            <a:r>
              <a:rPr lang="de-DE" sz="1800" dirty="0">
                <a:solidFill>
                  <a:prstClr val="black"/>
                </a:solidFill>
              </a:rPr>
              <a:t>„Aufenthaltsbewilligung – </a:t>
            </a:r>
            <a:r>
              <a:rPr lang="de-DE" sz="1800" dirty="0" smtClean="0">
                <a:solidFill>
                  <a:prstClr val="black"/>
                </a:solidFill>
              </a:rPr>
              <a:t>Student“ in Frage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de-DE" sz="1800" b="1" dirty="0" smtClean="0">
                <a:solidFill>
                  <a:prstClr val="black"/>
                </a:solidFill>
              </a:rPr>
              <a:t>Familienangehörige</a:t>
            </a:r>
            <a:r>
              <a:rPr lang="de-DE" sz="1800" dirty="0" smtClean="0">
                <a:solidFill>
                  <a:prstClr val="black"/>
                </a:solidFill>
              </a:rPr>
              <a:t> können </a:t>
            </a:r>
            <a:r>
              <a:rPr lang="de-DE" sz="1800" dirty="0">
                <a:solidFill>
                  <a:prstClr val="black"/>
                </a:solidFill>
              </a:rPr>
              <a:t>an der Mobilität </a:t>
            </a:r>
            <a:r>
              <a:rPr lang="de-DE" sz="1800" dirty="0" smtClean="0">
                <a:solidFill>
                  <a:prstClr val="black"/>
                </a:solidFill>
              </a:rPr>
              <a:t>nicht abgeleitet teilnehmen (ein eigenständiges Visum oder AT kann jedoch schon beantragt werden)</a:t>
            </a:r>
            <a:endParaRPr lang="de-DE" sz="1800" dirty="0">
              <a:solidFill>
                <a:prstClr val="black"/>
              </a:solidFill>
            </a:endParaRP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7426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uppieren 43"/>
          <p:cNvGrpSpPr/>
          <p:nvPr/>
        </p:nvGrpSpPr>
        <p:grpSpPr>
          <a:xfrm>
            <a:off x="898112" y="683407"/>
            <a:ext cx="7138151" cy="5250918"/>
            <a:chOff x="898112" y="683407"/>
            <a:chExt cx="7138151" cy="5250918"/>
          </a:xfrm>
        </p:grpSpPr>
        <p:sp>
          <p:nvSpPr>
            <p:cNvPr id="5" name="AutoShape 37"/>
            <p:cNvSpPr>
              <a:spLocks noChangeArrowheads="1"/>
            </p:cNvSpPr>
            <p:nvPr/>
          </p:nvSpPr>
          <p:spPr bwMode="auto">
            <a:xfrm>
              <a:off x="3468365" y="683407"/>
              <a:ext cx="1756179" cy="712640"/>
            </a:xfrm>
            <a:prstGeom prst="roundRect">
              <a:avLst>
                <a:gd name="adj" fmla="val 16667"/>
              </a:avLst>
            </a:prstGeom>
            <a:solidFill>
              <a:srgbClr val="B92E1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AT" dirty="0" smtClean="0">
                  <a:solidFill>
                    <a:schemeClr val="bg1"/>
                  </a:solidFill>
                </a:rPr>
                <a:t>Studierende aus Drittstaaten</a:t>
              </a:r>
              <a:endParaRPr lang="de-AT" dirty="0">
                <a:solidFill>
                  <a:schemeClr val="bg1"/>
                </a:solidFill>
              </a:endParaRPr>
            </a:p>
          </p:txBody>
        </p:sp>
        <p:sp>
          <p:nvSpPr>
            <p:cNvPr id="6" name="Line 33"/>
            <p:cNvSpPr>
              <a:spLocks noChangeShapeType="1"/>
            </p:cNvSpPr>
            <p:nvPr/>
          </p:nvSpPr>
          <p:spPr bwMode="auto">
            <a:xfrm>
              <a:off x="5229692" y="1346266"/>
              <a:ext cx="566444" cy="4204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7" name="Line 29"/>
            <p:cNvSpPr>
              <a:spLocks noChangeShapeType="1"/>
            </p:cNvSpPr>
            <p:nvPr/>
          </p:nvSpPr>
          <p:spPr bwMode="auto">
            <a:xfrm flipH="1">
              <a:off x="2961505" y="1346267"/>
              <a:ext cx="552549" cy="3641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8" name="Line 32"/>
            <p:cNvSpPr>
              <a:spLocks noChangeShapeType="1"/>
            </p:cNvSpPr>
            <p:nvPr/>
          </p:nvSpPr>
          <p:spPr bwMode="auto">
            <a:xfrm>
              <a:off x="4192455" y="2550070"/>
              <a:ext cx="0" cy="2257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2527831" y="2508639"/>
              <a:ext cx="0" cy="2309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" name="Line 21"/>
            <p:cNvSpPr>
              <a:spLocks noChangeShapeType="1"/>
            </p:cNvSpPr>
            <p:nvPr/>
          </p:nvSpPr>
          <p:spPr bwMode="auto">
            <a:xfrm>
              <a:off x="7506755" y="5145615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1" name="AutoShape 37"/>
            <p:cNvSpPr>
              <a:spLocks noChangeArrowheads="1"/>
            </p:cNvSpPr>
            <p:nvPr/>
          </p:nvSpPr>
          <p:spPr bwMode="auto">
            <a:xfrm>
              <a:off x="898112" y="1766688"/>
              <a:ext cx="2259237" cy="1656185"/>
            </a:xfrm>
            <a:prstGeom prst="roundRect">
              <a:avLst>
                <a:gd name="adj" fmla="val 16667"/>
              </a:avLst>
            </a:prstGeom>
            <a:solidFill>
              <a:srgbClr val="B92E1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de-AT" sz="1000" dirty="0" smtClean="0">
                  <a:solidFill>
                    <a:schemeClr val="bg1"/>
                  </a:solidFill>
                </a:rPr>
                <a:t>Studierende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AT" sz="1000" dirty="0">
                  <a:solidFill>
                    <a:schemeClr val="bg1"/>
                  </a:solidFill>
                </a:rPr>
                <a:t>m</a:t>
              </a:r>
              <a:r>
                <a:rPr lang="de-AT" sz="1000" dirty="0" smtClean="0">
                  <a:solidFill>
                    <a:schemeClr val="bg1"/>
                  </a:solidFill>
                </a:rPr>
                <a:t>it Zulassungsbescheid österr. Hochschule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AT" sz="1000" dirty="0">
                  <a:solidFill>
                    <a:schemeClr val="bg1"/>
                  </a:solidFill>
                </a:rPr>
                <a:t>z</a:t>
              </a:r>
              <a:r>
                <a:rPr lang="de-AT" sz="1000" dirty="0" smtClean="0">
                  <a:solidFill>
                    <a:schemeClr val="bg1"/>
                  </a:solidFill>
                </a:rPr>
                <a:t>um Einreisezeitpunkt keine Teilnahme an Mobilitätsprogramm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AT" sz="1000" dirty="0">
                  <a:solidFill>
                    <a:schemeClr val="bg1"/>
                  </a:solidFill>
                </a:rPr>
                <a:t>k</a:t>
              </a:r>
              <a:r>
                <a:rPr lang="de-AT" sz="1000" dirty="0" smtClean="0">
                  <a:solidFill>
                    <a:schemeClr val="bg1"/>
                  </a:solidFill>
                </a:rPr>
                <a:t>eine Vereinbarung zwischen zwei Hochschulen</a:t>
              </a:r>
            </a:p>
            <a:p>
              <a:endParaRPr lang="de-AT" sz="1000" dirty="0">
                <a:solidFill>
                  <a:schemeClr val="bg1"/>
                </a:solidFill>
              </a:endParaRPr>
            </a:p>
          </p:txBody>
        </p:sp>
        <p:sp>
          <p:nvSpPr>
            <p:cNvPr id="12" name="AutoShape 37"/>
            <p:cNvSpPr>
              <a:spLocks noChangeArrowheads="1"/>
            </p:cNvSpPr>
            <p:nvPr/>
          </p:nvSpPr>
          <p:spPr bwMode="auto">
            <a:xfrm>
              <a:off x="3301464" y="1760188"/>
              <a:ext cx="2240614" cy="1656185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de-AT" sz="1000" dirty="0" smtClean="0">
                  <a:solidFill>
                    <a:schemeClr val="bg1"/>
                  </a:solidFill>
                </a:rPr>
                <a:t>Studierende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AT" sz="1000" dirty="0">
                  <a:solidFill>
                    <a:schemeClr val="bg1"/>
                  </a:solidFill>
                </a:rPr>
                <a:t>mit Zulassungsbescheid </a:t>
              </a:r>
              <a:r>
                <a:rPr lang="de-AT" sz="1000" dirty="0" smtClean="0">
                  <a:solidFill>
                    <a:schemeClr val="bg1"/>
                  </a:solidFill>
                </a:rPr>
                <a:t>österr. Hochschule</a:t>
              </a:r>
              <a:endParaRPr lang="de-AT" sz="1000" dirty="0">
                <a:solidFill>
                  <a:schemeClr val="bg1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AT" sz="1000" dirty="0" smtClean="0">
                  <a:solidFill>
                    <a:schemeClr val="bg1"/>
                  </a:solidFill>
                </a:rPr>
                <a:t>zum Einreisezeitpunkt Teilnahme an Mobilitätsprogramm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AT" sz="1000" dirty="0" smtClean="0">
                  <a:solidFill>
                    <a:schemeClr val="bg1"/>
                  </a:solidFill>
                </a:rPr>
                <a:t>oder Hochschulvereinbarung vorhanden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AT" sz="1000" dirty="0" smtClean="0">
                  <a:solidFill>
                    <a:schemeClr val="bg1"/>
                  </a:solidFill>
                </a:rPr>
                <a:t>keinen </a:t>
              </a:r>
              <a:r>
                <a:rPr lang="de-AT" sz="1000" dirty="0">
                  <a:solidFill>
                    <a:schemeClr val="bg1"/>
                  </a:solidFill>
                </a:rPr>
                <a:t>gültigen Aufenthaltstitel "Student" eines anderen </a:t>
              </a:r>
              <a:r>
                <a:rPr lang="de-AT" sz="1000" dirty="0" smtClean="0">
                  <a:solidFill>
                    <a:schemeClr val="bg1"/>
                  </a:solidFill>
                </a:rPr>
                <a:t>EU-Mitgliedsstaates</a:t>
              </a:r>
              <a:endParaRPr lang="de-AT" sz="1000" dirty="0">
                <a:solidFill>
                  <a:schemeClr val="bg1"/>
                </a:solidFill>
              </a:endParaRPr>
            </a:p>
          </p:txBody>
        </p: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 flipH="1">
              <a:off x="4344202" y="1396959"/>
              <a:ext cx="0" cy="3134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4" name="AutoShape 37"/>
            <p:cNvSpPr>
              <a:spLocks noChangeArrowheads="1"/>
            </p:cNvSpPr>
            <p:nvPr/>
          </p:nvSpPr>
          <p:spPr bwMode="auto">
            <a:xfrm>
              <a:off x="898112" y="3635649"/>
              <a:ext cx="1129618" cy="514350"/>
            </a:xfrm>
            <a:prstGeom prst="roundRect">
              <a:avLst>
                <a:gd name="adj" fmla="val 16667"/>
              </a:avLst>
            </a:prstGeom>
            <a:solidFill>
              <a:srgbClr val="B92E1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AT" altLang="de-DE" sz="1000" dirty="0" smtClean="0">
                  <a:solidFill>
                    <a:srgbClr val="FFFFFF"/>
                  </a:solidFill>
                  <a:ea typeface="Times New Roman" pitchFamily="18" charset="0"/>
                  <a:cs typeface="Tahoma" pitchFamily="34" charset="0"/>
                </a:rPr>
                <a:t>Aufenthalt bis max. 6 Monate</a:t>
              </a:r>
              <a:endParaRPr lang="de-AT" altLang="de-DE" sz="1000" dirty="0">
                <a:solidFill>
                  <a:schemeClr val="bg1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5" name="AutoShape 37"/>
            <p:cNvSpPr>
              <a:spLocks noChangeArrowheads="1"/>
            </p:cNvSpPr>
            <p:nvPr/>
          </p:nvSpPr>
          <p:spPr bwMode="auto">
            <a:xfrm>
              <a:off x="2116599" y="3651798"/>
              <a:ext cx="1025406" cy="501741"/>
            </a:xfrm>
            <a:prstGeom prst="roundRect">
              <a:avLst>
                <a:gd name="adj" fmla="val 16667"/>
              </a:avLst>
            </a:prstGeom>
            <a:solidFill>
              <a:srgbClr val="B92E1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6" name="Text Box 36"/>
            <p:cNvSpPr txBox="1">
              <a:spLocks noChangeArrowheads="1"/>
            </p:cNvSpPr>
            <p:nvPr/>
          </p:nvSpPr>
          <p:spPr bwMode="auto">
            <a:xfrm>
              <a:off x="2041391" y="3616527"/>
              <a:ext cx="1203325" cy="580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AT" altLang="de-DE" sz="1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ea typeface="Times New Roman" pitchFamily="18" charset="0"/>
                  <a:cs typeface="Tahoma" pitchFamily="34" charset="0"/>
                </a:rPr>
                <a:t>Aufenthalt über 6 Monate</a:t>
              </a:r>
              <a:endParaRPr kumimoji="0" lang="de-AT" alt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7" name="AutoShape 37"/>
            <p:cNvSpPr>
              <a:spLocks noChangeArrowheads="1"/>
            </p:cNvSpPr>
            <p:nvPr/>
          </p:nvSpPr>
          <p:spPr bwMode="auto">
            <a:xfrm>
              <a:off x="3301464" y="3657198"/>
              <a:ext cx="1107944" cy="49929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8" name="Text Box 36"/>
            <p:cNvSpPr txBox="1">
              <a:spLocks noChangeArrowheads="1"/>
            </p:cNvSpPr>
            <p:nvPr/>
          </p:nvSpPr>
          <p:spPr bwMode="auto">
            <a:xfrm>
              <a:off x="3273574" y="3756852"/>
              <a:ext cx="1198704" cy="271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AT" altLang="de-DE" sz="1000" dirty="0">
                  <a:solidFill>
                    <a:srgbClr val="FFFFFF"/>
                  </a:solidFill>
                  <a:ea typeface="Times New Roman" pitchFamily="18" charset="0"/>
                  <a:cs typeface="Tahoma" pitchFamily="34" charset="0"/>
                </a:rPr>
                <a:t>Aufenthalt bis max.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AT" altLang="de-DE" sz="1000" dirty="0" smtClean="0">
                  <a:solidFill>
                    <a:srgbClr val="FFFFFF"/>
                  </a:solidFill>
                  <a:ea typeface="Times New Roman" pitchFamily="18" charset="0"/>
                  <a:cs typeface="Tahoma" pitchFamily="34" charset="0"/>
                </a:rPr>
                <a:t>6 </a:t>
              </a:r>
              <a:r>
                <a:rPr lang="de-AT" altLang="de-DE" sz="1000" dirty="0">
                  <a:solidFill>
                    <a:srgbClr val="FFFFFF"/>
                  </a:solidFill>
                  <a:ea typeface="Times New Roman" pitchFamily="18" charset="0"/>
                  <a:cs typeface="Tahoma" pitchFamily="34" charset="0"/>
                </a:rPr>
                <a:t>Monate</a:t>
              </a:r>
              <a:endParaRPr lang="de-AT" altLang="de-DE" sz="1000" dirty="0">
                <a:solidFill>
                  <a:schemeClr val="bg1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19" name="Text Box 36"/>
            <p:cNvSpPr txBox="1">
              <a:spLocks noChangeArrowheads="1"/>
            </p:cNvSpPr>
            <p:nvPr/>
          </p:nvSpPr>
          <p:spPr bwMode="auto">
            <a:xfrm>
              <a:off x="6013149" y="5229867"/>
              <a:ext cx="1203325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AT" altLang="de-DE" sz="1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ea typeface="Times New Roman" pitchFamily="18" charset="0"/>
                  <a:cs typeface="Tahoma" pitchFamily="34" charset="0"/>
                </a:rPr>
                <a:t>Visum C oder D</a:t>
              </a:r>
              <a:endParaRPr kumimoji="0" lang="de-AT" alt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0" name="AutoShape 37"/>
            <p:cNvSpPr>
              <a:spLocks noChangeArrowheads="1"/>
            </p:cNvSpPr>
            <p:nvPr/>
          </p:nvSpPr>
          <p:spPr bwMode="auto">
            <a:xfrm>
              <a:off x="971599" y="5145615"/>
              <a:ext cx="1069791" cy="767303"/>
            </a:xfrm>
            <a:prstGeom prst="roundRect">
              <a:avLst>
                <a:gd name="adj" fmla="val 16667"/>
              </a:avLst>
            </a:prstGeom>
            <a:solidFill>
              <a:srgbClr val="B92E1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err="1">
                  <a:solidFill>
                    <a:schemeClr val="bg1"/>
                  </a:solidFill>
                </a:rPr>
                <a:t>Visum</a:t>
              </a:r>
              <a:r>
                <a:rPr lang="en-US" sz="1000" dirty="0">
                  <a:solidFill>
                    <a:schemeClr val="bg1"/>
                  </a:solidFill>
                </a:rPr>
                <a:t> C </a:t>
              </a:r>
              <a:r>
                <a:rPr lang="en-US" sz="1000" dirty="0" err="1" smtClean="0">
                  <a:solidFill>
                    <a:schemeClr val="bg1"/>
                  </a:solidFill>
                </a:rPr>
                <a:t>oder</a:t>
              </a:r>
              <a:endParaRPr lang="en-US" sz="10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Visum</a:t>
              </a:r>
              <a:r>
                <a:rPr lang="en-US" sz="1000" dirty="0">
                  <a:solidFill>
                    <a:schemeClr val="bg1"/>
                  </a:solidFill>
                </a:rPr>
                <a:t> D </a:t>
              </a:r>
              <a:endParaRPr lang="de-AT" sz="1000" dirty="0">
                <a:solidFill>
                  <a:schemeClr val="bg1"/>
                </a:solidFill>
              </a:endParaRPr>
            </a:p>
          </p:txBody>
        </p:sp>
        <p:sp>
          <p:nvSpPr>
            <p:cNvPr id="22" name="AutoShape 37"/>
            <p:cNvSpPr>
              <a:spLocks noChangeArrowheads="1"/>
            </p:cNvSpPr>
            <p:nvPr/>
          </p:nvSpPr>
          <p:spPr bwMode="auto">
            <a:xfrm>
              <a:off x="2196694" y="5145615"/>
              <a:ext cx="960655" cy="767303"/>
            </a:xfrm>
            <a:prstGeom prst="roundRect">
              <a:avLst>
                <a:gd name="adj" fmla="val 16667"/>
              </a:avLst>
            </a:prstGeom>
            <a:solidFill>
              <a:srgbClr val="B92E1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AT" sz="900" dirty="0" smtClean="0">
                  <a:solidFill>
                    <a:schemeClr val="bg1"/>
                  </a:solidFill>
                </a:rPr>
                <a:t>Aufenthaltsbewilligung  – Student (für 12 Monate ausgestellt)</a:t>
              </a:r>
              <a:endParaRPr lang="de-AT" sz="900" dirty="0">
                <a:solidFill>
                  <a:schemeClr val="bg1"/>
                </a:solidFill>
              </a:endParaRPr>
            </a:p>
          </p:txBody>
        </p:sp>
        <p:sp>
          <p:nvSpPr>
            <p:cNvPr id="24" name="Line 5"/>
            <p:cNvSpPr>
              <a:spLocks noChangeShapeType="1"/>
            </p:cNvSpPr>
            <p:nvPr/>
          </p:nvSpPr>
          <p:spPr bwMode="auto">
            <a:xfrm>
              <a:off x="1462495" y="4141197"/>
              <a:ext cx="0" cy="1004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5" name="Line 5"/>
            <p:cNvSpPr>
              <a:spLocks noChangeShapeType="1"/>
            </p:cNvSpPr>
            <p:nvPr/>
          </p:nvSpPr>
          <p:spPr bwMode="auto">
            <a:xfrm>
              <a:off x="2643053" y="4141197"/>
              <a:ext cx="0" cy="1004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6" name="Line 5"/>
            <p:cNvSpPr>
              <a:spLocks noChangeShapeType="1"/>
            </p:cNvSpPr>
            <p:nvPr/>
          </p:nvSpPr>
          <p:spPr bwMode="auto">
            <a:xfrm flipH="1">
              <a:off x="3729984" y="4141197"/>
              <a:ext cx="0" cy="10115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8" name="AutoShape 37"/>
            <p:cNvSpPr>
              <a:spLocks noChangeArrowheads="1"/>
            </p:cNvSpPr>
            <p:nvPr/>
          </p:nvSpPr>
          <p:spPr bwMode="auto">
            <a:xfrm>
              <a:off x="4472278" y="3659067"/>
              <a:ext cx="1088850" cy="497429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AT" altLang="de-DE" sz="1000" dirty="0">
                  <a:solidFill>
                    <a:srgbClr val="FFFFFF"/>
                  </a:solidFill>
                  <a:ea typeface="Times New Roman" pitchFamily="18" charset="0"/>
                  <a:cs typeface="Tahoma" pitchFamily="34" charset="0"/>
                </a:rPr>
                <a:t>Aufenthalt </a:t>
              </a:r>
              <a:r>
                <a:rPr lang="de-AT" altLang="de-DE" sz="1000" dirty="0" smtClean="0">
                  <a:solidFill>
                    <a:srgbClr val="FFFFFF"/>
                  </a:solidFill>
                  <a:ea typeface="Times New Roman" pitchFamily="18" charset="0"/>
                  <a:cs typeface="Tahoma" pitchFamily="34" charset="0"/>
                </a:rPr>
                <a:t>über</a:t>
              </a:r>
              <a:endParaRPr lang="de-AT" altLang="de-DE" sz="1000" dirty="0">
                <a:solidFill>
                  <a:srgbClr val="FFFFFF"/>
                </a:solidFill>
                <a:ea typeface="Times New Roman" pitchFamily="18" charset="0"/>
                <a:cs typeface="Tahoma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AT" altLang="de-DE" sz="1000" dirty="0" smtClean="0">
                  <a:solidFill>
                    <a:srgbClr val="FFFFFF"/>
                  </a:solidFill>
                  <a:ea typeface="Times New Roman" pitchFamily="18" charset="0"/>
                  <a:cs typeface="Tahoma" pitchFamily="34" charset="0"/>
                </a:rPr>
                <a:t>6 </a:t>
              </a:r>
              <a:r>
                <a:rPr lang="de-AT" altLang="de-DE" sz="1000" dirty="0">
                  <a:solidFill>
                    <a:srgbClr val="FFFFFF"/>
                  </a:solidFill>
                  <a:ea typeface="Times New Roman" pitchFamily="18" charset="0"/>
                  <a:cs typeface="Tahoma" pitchFamily="34" charset="0"/>
                </a:rPr>
                <a:t>Monate</a:t>
              </a:r>
              <a:endParaRPr lang="de-AT" altLang="de-DE" sz="1000" dirty="0">
                <a:solidFill>
                  <a:schemeClr val="bg1"/>
                </a:solidFill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1478854" y="3416373"/>
              <a:ext cx="0" cy="2023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1" name="Line 5"/>
            <p:cNvSpPr>
              <a:spLocks noChangeShapeType="1"/>
            </p:cNvSpPr>
            <p:nvPr/>
          </p:nvSpPr>
          <p:spPr bwMode="auto">
            <a:xfrm flipH="1">
              <a:off x="5016702" y="3405602"/>
              <a:ext cx="1" cy="2238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2" name="AutoShape 37"/>
            <p:cNvSpPr>
              <a:spLocks noChangeArrowheads="1"/>
            </p:cNvSpPr>
            <p:nvPr/>
          </p:nvSpPr>
          <p:spPr bwMode="auto">
            <a:xfrm>
              <a:off x="6174636" y="5152750"/>
              <a:ext cx="1297246" cy="781575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AT" sz="1000" dirty="0" smtClean="0">
                  <a:solidFill>
                    <a:schemeClr val="bg1"/>
                  </a:solidFill>
                </a:rPr>
                <a:t>Visumfreie </a:t>
              </a:r>
            </a:p>
            <a:p>
              <a:pPr algn="ctr"/>
              <a:r>
                <a:rPr lang="de-AT" sz="1000" dirty="0" smtClean="0">
                  <a:solidFill>
                    <a:schemeClr val="bg1"/>
                  </a:solidFill>
                </a:rPr>
                <a:t>Einreise </a:t>
              </a:r>
              <a:endParaRPr lang="de-AT" sz="1000" dirty="0">
                <a:solidFill>
                  <a:schemeClr val="bg1"/>
                </a:solidFill>
              </a:endParaRPr>
            </a:p>
          </p:txBody>
        </p:sp>
        <p:sp>
          <p:nvSpPr>
            <p:cNvPr id="33" name="AutoShape 37"/>
            <p:cNvSpPr>
              <a:spLocks noChangeArrowheads="1"/>
            </p:cNvSpPr>
            <p:nvPr/>
          </p:nvSpPr>
          <p:spPr bwMode="auto">
            <a:xfrm>
              <a:off x="4472278" y="5145615"/>
              <a:ext cx="1088850" cy="77443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AT" sz="1000" dirty="0" err="1" smtClean="0">
                  <a:solidFill>
                    <a:schemeClr val="bg1"/>
                  </a:solidFill>
                </a:rPr>
                <a:t>Aufenthaltsbe-willigung</a:t>
              </a:r>
              <a:r>
                <a:rPr lang="de-AT" sz="1000" dirty="0" smtClean="0">
                  <a:solidFill>
                    <a:schemeClr val="bg1"/>
                  </a:solidFill>
                </a:rPr>
                <a:t> </a:t>
              </a:r>
              <a:r>
                <a:rPr lang="de-AT" sz="1000" dirty="0">
                  <a:solidFill>
                    <a:schemeClr val="bg1"/>
                  </a:solidFill>
                </a:rPr>
                <a:t>– Student (für </a:t>
              </a:r>
              <a:r>
                <a:rPr lang="de-AT" sz="1000" dirty="0" smtClean="0">
                  <a:solidFill>
                    <a:schemeClr val="bg1"/>
                  </a:solidFill>
                </a:rPr>
                <a:t>2 Jahre ausgestellt)</a:t>
              </a:r>
              <a:endParaRPr lang="de-AT" sz="1000" dirty="0">
                <a:solidFill>
                  <a:schemeClr val="bg1"/>
                </a:solidFill>
              </a:endParaRPr>
            </a:p>
          </p:txBody>
        </p:sp>
        <p:sp>
          <p:nvSpPr>
            <p:cNvPr id="38" name="Line 5"/>
            <p:cNvSpPr>
              <a:spLocks noChangeShapeType="1"/>
            </p:cNvSpPr>
            <p:nvPr/>
          </p:nvSpPr>
          <p:spPr bwMode="auto">
            <a:xfrm flipH="1">
              <a:off x="3862772" y="3395981"/>
              <a:ext cx="0" cy="243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0" name="Line 5"/>
            <p:cNvSpPr>
              <a:spLocks noChangeShapeType="1"/>
            </p:cNvSpPr>
            <p:nvPr/>
          </p:nvSpPr>
          <p:spPr bwMode="auto">
            <a:xfrm>
              <a:off x="2617925" y="3435206"/>
              <a:ext cx="0" cy="1936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1" name="Line 5"/>
            <p:cNvSpPr>
              <a:spLocks noChangeShapeType="1"/>
            </p:cNvSpPr>
            <p:nvPr/>
          </p:nvSpPr>
          <p:spPr bwMode="auto">
            <a:xfrm flipH="1">
              <a:off x="6823259" y="3422873"/>
              <a:ext cx="0" cy="17298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2" name="Line 5"/>
            <p:cNvSpPr>
              <a:spLocks noChangeShapeType="1"/>
            </p:cNvSpPr>
            <p:nvPr/>
          </p:nvSpPr>
          <p:spPr bwMode="auto">
            <a:xfrm>
              <a:off x="5016702" y="4141197"/>
              <a:ext cx="0" cy="1004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3" name="AutoShape 37"/>
            <p:cNvSpPr>
              <a:spLocks noChangeArrowheads="1"/>
            </p:cNvSpPr>
            <p:nvPr/>
          </p:nvSpPr>
          <p:spPr bwMode="auto">
            <a:xfrm>
              <a:off x="5685583" y="1796032"/>
              <a:ext cx="2350680" cy="1656184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de-AT" sz="1000" dirty="0" smtClean="0">
                  <a:solidFill>
                    <a:schemeClr val="bg1"/>
                  </a:solidFill>
                </a:rPr>
                <a:t>Studierende</a:t>
              </a:r>
              <a:endParaRPr lang="de-AT" sz="1000" dirty="0">
                <a:solidFill>
                  <a:schemeClr val="bg1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AT" sz="1000" dirty="0" smtClean="0">
                  <a:solidFill>
                    <a:schemeClr val="bg1"/>
                  </a:solidFill>
                </a:rPr>
                <a:t>zum </a:t>
              </a:r>
              <a:r>
                <a:rPr lang="de-AT" sz="1000" dirty="0">
                  <a:solidFill>
                    <a:schemeClr val="bg1"/>
                  </a:solidFill>
                </a:rPr>
                <a:t>Einreisezeitpunkt </a:t>
              </a:r>
              <a:r>
                <a:rPr lang="de-AT" sz="1000" dirty="0" smtClean="0">
                  <a:solidFill>
                    <a:schemeClr val="bg1"/>
                  </a:solidFill>
                </a:rPr>
                <a:t> Teilnahme an Mobilitätsprogramm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AT" sz="1000" dirty="0">
                  <a:solidFill>
                    <a:schemeClr val="bg1"/>
                  </a:solidFill>
                </a:rPr>
                <a:t>o</a:t>
              </a:r>
              <a:r>
                <a:rPr lang="de-AT" sz="1000" dirty="0" smtClean="0">
                  <a:solidFill>
                    <a:schemeClr val="bg1"/>
                  </a:solidFill>
                </a:rPr>
                <a:t>der Hochschulvereinbarung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AT" sz="1000" dirty="0" smtClean="0">
                  <a:solidFill>
                    <a:schemeClr val="bg1"/>
                  </a:solidFill>
                </a:rPr>
                <a:t>gültiger </a:t>
              </a:r>
              <a:r>
                <a:rPr lang="de-AT" sz="1000" dirty="0">
                  <a:solidFill>
                    <a:schemeClr val="bg1"/>
                  </a:solidFill>
                </a:rPr>
                <a:t>Aufenthaltstitel "Student" eines anderen </a:t>
              </a:r>
              <a:r>
                <a:rPr lang="de-AT" sz="1000" dirty="0" smtClean="0">
                  <a:solidFill>
                    <a:schemeClr val="bg1"/>
                  </a:solidFill>
                </a:rPr>
                <a:t>EU-Mitgliedsstaates </a:t>
              </a:r>
              <a:r>
                <a:rPr lang="de-AT" sz="1000" dirty="0">
                  <a:solidFill>
                    <a:schemeClr val="bg1"/>
                  </a:solidFill>
                </a:rPr>
                <a:t>(geplanter Aufenthalt max. 360 Tage, nicht verlängerbar)</a:t>
              </a:r>
            </a:p>
          </p:txBody>
        </p:sp>
      </p:grpSp>
      <p:sp>
        <p:nvSpPr>
          <p:cNvPr id="34" name="AutoShape 37"/>
          <p:cNvSpPr>
            <a:spLocks noChangeArrowheads="1"/>
          </p:cNvSpPr>
          <p:nvPr/>
        </p:nvSpPr>
        <p:spPr bwMode="auto">
          <a:xfrm>
            <a:off x="3301464" y="5152750"/>
            <a:ext cx="1107944" cy="767303"/>
          </a:xfrm>
          <a:prstGeom prst="roundRect">
            <a:avLst>
              <a:gd name="adj" fmla="val 16667"/>
            </a:avLst>
          </a:prstGeom>
          <a:solidFill>
            <a:schemeClr val="accent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dirty="0" err="1">
                <a:solidFill>
                  <a:schemeClr val="bg1"/>
                </a:solidFill>
              </a:rPr>
              <a:t>Visum</a:t>
            </a:r>
            <a:r>
              <a:rPr lang="en-US" sz="1000" dirty="0">
                <a:solidFill>
                  <a:schemeClr val="bg1"/>
                </a:solidFill>
              </a:rPr>
              <a:t> C </a:t>
            </a:r>
            <a:r>
              <a:rPr lang="en-US" sz="1000" dirty="0" err="1" smtClean="0">
                <a:solidFill>
                  <a:schemeClr val="bg1"/>
                </a:solidFill>
              </a:rPr>
              <a:t>oder</a:t>
            </a:r>
            <a:endParaRPr lang="en-US" sz="1000" dirty="0" smtClean="0">
              <a:solidFill>
                <a:schemeClr val="bg1"/>
              </a:solidFill>
            </a:endParaRPr>
          </a:p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Visum</a:t>
            </a:r>
            <a:r>
              <a:rPr lang="en-US" sz="1000" dirty="0">
                <a:solidFill>
                  <a:schemeClr val="bg1"/>
                </a:solidFill>
              </a:rPr>
              <a:t> D </a:t>
            </a:r>
            <a:endParaRPr lang="de-AT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0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A2E16"/>
                </a:solidFill>
              </a:rPr>
              <a:t>FRÄG 2018: </a:t>
            </a:r>
            <a:r>
              <a:rPr lang="en-US" dirty="0" err="1" smtClean="0">
                <a:solidFill>
                  <a:srgbClr val="BA2E16"/>
                </a:solidFill>
              </a:rPr>
              <a:t>Forscher</a:t>
            </a:r>
            <a:r>
              <a:rPr lang="en-US" dirty="0" smtClean="0">
                <a:solidFill>
                  <a:srgbClr val="BA2E16"/>
                </a:solidFill>
              </a:rPr>
              <a:t>/</a:t>
            </a:r>
            <a:r>
              <a:rPr lang="en-US" dirty="0" err="1" smtClean="0">
                <a:solidFill>
                  <a:srgbClr val="BA2E16"/>
                </a:solidFill>
              </a:rPr>
              <a:t>innen</a:t>
            </a:r>
            <a:r>
              <a:rPr lang="en-US" dirty="0" smtClean="0">
                <a:solidFill>
                  <a:srgbClr val="BA2E16"/>
                </a:solidFill>
              </a:rPr>
              <a:t> I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D82E-AECA-4BDE-8DBB-411E34C6964C}" type="slidenum">
              <a:rPr lang="de-AT" smtClean="0"/>
              <a:pPr/>
              <a:t>7</a:t>
            </a:fld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608513"/>
          </a:xfrm>
        </p:spPr>
        <p:txBody>
          <a:bodyPr>
            <a:normAutofit/>
          </a:bodyPr>
          <a:lstStyle/>
          <a:p>
            <a:r>
              <a:rPr lang="de-DE" sz="1800" b="1" dirty="0" smtClean="0"/>
              <a:t>„</a:t>
            </a:r>
            <a:r>
              <a:rPr lang="de-DE" sz="1800" b="1" u="sng" dirty="0" smtClean="0"/>
              <a:t>Niederlassungsbewilligung – Forscher</a:t>
            </a:r>
            <a:r>
              <a:rPr lang="de-DE" sz="1800" b="1" dirty="0" smtClean="0"/>
              <a:t>“</a:t>
            </a:r>
            <a:r>
              <a:rPr lang="de-DE" sz="1800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1800" dirty="0" smtClean="0"/>
              <a:t>Neu: Erweiterung der </a:t>
            </a:r>
            <a:r>
              <a:rPr lang="de-DE" sz="1800" b="1" dirty="0" smtClean="0"/>
              <a:t>Aufnahmevereinbarung</a:t>
            </a:r>
            <a:r>
              <a:rPr lang="de-DE" sz="1800" dirty="0" smtClean="0"/>
              <a:t> (Zusage der Aufnahme, Zusage des Bemühens, Angabe von Mobilitäten in weitere Mitgliedsstaaten)</a:t>
            </a:r>
          </a:p>
          <a:p>
            <a:pPr marL="342900" lvl="2" indent="-342900">
              <a:buClr>
                <a:srgbClr val="BA2E16"/>
              </a:buClr>
              <a:buFont typeface="Wingdings" panose="05000000000000000000" pitchFamily="2" charset="2"/>
              <a:buChar char="§"/>
            </a:pPr>
            <a:r>
              <a:rPr lang="de-DE" sz="1800" dirty="0" smtClean="0"/>
              <a:t>Neue </a:t>
            </a:r>
            <a:r>
              <a:rPr lang="de-DE" sz="1800" b="1" dirty="0" smtClean="0"/>
              <a:t>Tätigkeitsumschreibung</a:t>
            </a:r>
            <a:r>
              <a:rPr lang="de-DE" sz="1800" dirty="0" smtClean="0"/>
              <a:t>: „</a:t>
            </a:r>
            <a:r>
              <a:rPr lang="de-AT" sz="1800" dirty="0" err="1" smtClean="0"/>
              <a:t>Innehabung</a:t>
            </a:r>
            <a:r>
              <a:rPr lang="de-AT" sz="1800" dirty="0" smtClean="0"/>
              <a:t> </a:t>
            </a:r>
            <a:r>
              <a:rPr lang="de-AT" sz="1800" dirty="0"/>
              <a:t>eines </a:t>
            </a:r>
            <a:r>
              <a:rPr lang="de-AT" sz="1800" dirty="0" err="1"/>
              <a:t>PhD</a:t>
            </a:r>
            <a:r>
              <a:rPr lang="de-AT" sz="1800" dirty="0"/>
              <a:t>/</a:t>
            </a:r>
            <a:r>
              <a:rPr lang="de-AT" sz="1800" dirty="0" err="1"/>
              <a:t>Doktoratsabschlusses</a:t>
            </a:r>
            <a:r>
              <a:rPr lang="de-AT" sz="1800" dirty="0"/>
              <a:t> oder eines geeigneten Hochschulabschlusses, der den Zugang zu </a:t>
            </a:r>
            <a:r>
              <a:rPr lang="de-AT" sz="1800" dirty="0" err="1"/>
              <a:t>Doktoratsprogrammen</a:t>
            </a:r>
            <a:r>
              <a:rPr lang="de-AT" sz="1800" dirty="0"/>
              <a:t> ermöglicht, sowie </a:t>
            </a:r>
            <a:r>
              <a:rPr lang="de-AT" sz="1800" dirty="0" smtClean="0"/>
              <a:t>Ausübung einer </a:t>
            </a:r>
            <a:r>
              <a:rPr lang="de-AT" sz="1800" dirty="0"/>
              <a:t>wissenschaftlichen Tätigkeit, für die mindestens ein solcher Abschluss erforderlich </a:t>
            </a:r>
            <a:r>
              <a:rPr lang="de-AT" sz="1800" dirty="0" smtClean="0"/>
              <a:t>ist“ </a:t>
            </a:r>
            <a:r>
              <a:rPr lang="de-DE" sz="1800" dirty="0" smtClean="0"/>
              <a:t>(§ </a:t>
            </a:r>
            <a:r>
              <a:rPr lang="de-DE" sz="1800" dirty="0"/>
              <a:t>1 </a:t>
            </a:r>
            <a:r>
              <a:rPr lang="de-DE" sz="1800" dirty="0" err="1"/>
              <a:t>Abs</a:t>
            </a:r>
            <a:r>
              <a:rPr lang="de-DE" sz="1800" dirty="0"/>
              <a:t> 2 h </a:t>
            </a:r>
            <a:r>
              <a:rPr lang="de-DE" sz="1800" dirty="0" err="1"/>
              <a:t>AuslBG</a:t>
            </a:r>
            <a:r>
              <a:rPr lang="de-DE" sz="1800" dirty="0" smtClean="0"/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1800" dirty="0" smtClean="0"/>
              <a:t>Neu: Bearbeitungsdauer von max. </a:t>
            </a:r>
            <a:r>
              <a:rPr lang="de-DE" sz="1800" b="1" dirty="0" smtClean="0"/>
              <a:t>8 Wochen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1800" dirty="0" smtClean="0"/>
              <a:t>Neu: Kein Unterkunftsnachweis bei Antragstellung mehr erforderlich (Achtung: Kosten müssen trotzdem nachgewiesen werden)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1800" dirty="0" smtClean="0"/>
              <a:t>Neu: Möglichkeit der </a:t>
            </a:r>
            <a:r>
              <a:rPr lang="de-DE" sz="1800" b="1" dirty="0" smtClean="0"/>
              <a:t>Verlängerung der NB zum </a:t>
            </a:r>
            <a:r>
              <a:rPr lang="de-DE" sz="1800" b="1" dirty="0"/>
              <a:t>Zweck der Arbeitssuche oder Unternehmensgründung</a:t>
            </a:r>
            <a:r>
              <a:rPr lang="de-DE" sz="1800" dirty="0"/>
              <a:t> für weitere 12 </a:t>
            </a:r>
            <a:r>
              <a:rPr lang="de-DE" sz="1800" dirty="0" smtClean="0"/>
              <a:t>Monate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1800" dirty="0"/>
              <a:t>Verfahren, die vor Inkrafttreten anhängig waren, müssen binnen 8 Wochen oder 6 Monaten entschieden werden, je nachdem welcher Zeitpunkt früher eintritt </a:t>
            </a:r>
            <a:endParaRPr lang="de-AT" sz="1800" dirty="0"/>
          </a:p>
        </p:txBody>
      </p:sp>
    </p:spTree>
    <p:extLst>
      <p:ext uri="{BB962C8B-B14F-4D97-AF65-F5344CB8AC3E}">
        <p14:creationId xmlns:p14="http://schemas.microsoft.com/office/powerpoint/2010/main" val="406768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A2E16"/>
                </a:solidFill>
              </a:rPr>
              <a:t>FRÄG 2018: </a:t>
            </a:r>
            <a:r>
              <a:rPr lang="en-US" dirty="0" err="1" smtClean="0">
                <a:solidFill>
                  <a:srgbClr val="BA2E16"/>
                </a:solidFill>
              </a:rPr>
              <a:t>Forscher</a:t>
            </a:r>
            <a:r>
              <a:rPr lang="en-US" dirty="0" smtClean="0">
                <a:solidFill>
                  <a:srgbClr val="BA2E16"/>
                </a:solidFill>
              </a:rPr>
              <a:t>/</a:t>
            </a:r>
            <a:r>
              <a:rPr lang="en-US" dirty="0" err="1" smtClean="0">
                <a:solidFill>
                  <a:srgbClr val="BA2E16"/>
                </a:solidFill>
              </a:rPr>
              <a:t>innen</a:t>
            </a:r>
            <a:r>
              <a:rPr lang="en-US" dirty="0" smtClean="0">
                <a:solidFill>
                  <a:srgbClr val="BA2E16"/>
                </a:solidFill>
              </a:rPr>
              <a:t> II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D82E-AECA-4BDE-8DBB-411E34C6964C}" type="slidenum">
              <a:rPr lang="de-AT" smtClean="0"/>
              <a:pPr/>
              <a:t>8</a:t>
            </a:fld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24536"/>
          </a:xfrm>
        </p:spPr>
        <p:txBody>
          <a:bodyPr>
            <a:normAutofit/>
          </a:bodyPr>
          <a:lstStyle/>
          <a:p>
            <a:r>
              <a:rPr lang="de-DE" sz="1800" u="sng" dirty="0"/>
              <a:t>Neuer </a:t>
            </a:r>
            <a:r>
              <a:rPr lang="de-DE" sz="1800" u="sng" dirty="0" smtClean="0"/>
              <a:t>Aufenthaltstitel „</a:t>
            </a:r>
            <a:r>
              <a:rPr lang="de-DE" sz="1800" b="1" u="sng" dirty="0"/>
              <a:t>Aufenthaltsbewilligung </a:t>
            </a:r>
            <a:r>
              <a:rPr lang="de-DE" sz="1800" b="1" u="sng" dirty="0" smtClean="0"/>
              <a:t>– Forscher-Mobilität</a:t>
            </a:r>
            <a:r>
              <a:rPr lang="de-DE" sz="1800" dirty="0" smtClean="0"/>
              <a:t>“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1800" dirty="0" err="1" smtClean="0"/>
              <a:t>Innehabung</a:t>
            </a:r>
            <a:r>
              <a:rPr lang="de-DE" sz="1800" dirty="0" smtClean="0"/>
              <a:t> eines gültigen Aufenthaltstitels „Forscher“ eines anderen </a:t>
            </a:r>
            <a:r>
              <a:rPr lang="de-DE" sz="1800" b="1" dirty="0" smtClean="0"/>
              <a:t>EU-Mitgliedsstaates </a:t>
            </a:r>
            <a:r>
              <a:rPr lang="de-DE" sz="1800" dirty="0" smtClean="0"/>
              <a:t>(Achtung: nur mit diesem Titel möglich)</a:t>
            </a:r>
          </a:p>
          <a:p>
            <a:pPr marL="342900" lvl="2" indent="-342900">
              <a:buClr>
                <a:srgbClr val="BA2E16"/>
              </a:buClr>
              <a:buFont typeface="Wingdings" panose="05000000000000000000" pitchFamily="2" charset="2"/>
              <a:buChar char="§"/>
            </a:pPr>
            <a:r>
              <a:rPr lang="de-AT" sz="1800" dirty="0" smtClean="0"/>
              <a:t>„</a:t>
            </a:r>
            <a:r>
              <a:rPr lang="de-AT" sz="1800" dirty="0" err="1" smtClean="0"/>
              <a:t>Innehabung</a:t>
            </a:r>
            <a:r>
              <a:rPr lang="de-AT" sz="1800" dirty="0" smtClean="0"/>
              <a:t> </a:t>
            </a:r>
            <a:r>
              <a:rPr lang="de-AT" sz="1800" dirty="0"/>
              <a:t>eines </a:t>
            </a:r>
            <a:r>
              <a:rPr lang="de-AT" sz="1800" dirty="0" err="1"/>
              <a:t>PhD</a:t>
            </a:r>
            <a:r>
              <a:rPr lang="de-AT" sz="1800" dirty="0"/>
              <a:t>/</a:t>
            </a:r>
            <a:r>
              <a:rPr lang="de-AT" sz="1800" dirty="0" err="1"/>
              <a:t>Doktoratsabschlusses</a:t>
            </a:r>
            <a:r>
              <a:rPr lang="de-AT" sz="1800" dirty="0"/>
              <a:t> oder eines geeigneten Hochschulabschlusses, der den Zugang zu </a:t>
            </a:r>
            <a:r>
              <a:rPr lang="de-AT" sz="1800" dirty="0" err="1"/>
              <a:t>Doktoratsprogrammen</a:t>
            </a:r>
            <a:r>
              <a:rPr lang="de-AT" sz="1800" dirty="0"/>
              <a:t> ermöglicht, sowie </a:t>
            </a:r>
            <a:r>
              <a:rPr lang="de-AT" sz="1800" dirty="0" smtClean="0"/>
              <a:t>Ausübung einer wissenschaftlichen Tätigkeit im Rahmen einer Forschungseinrichtung, </a:t>
            </a:r>
            <a:r>
              <a:rPr lang="de-AT" sz="1800" dirty="0"/>
              <a:t>für die mindestens ein solcher Abschluss erforderlich </a:t>
            </a:r>
            <a:r>
              <a:rPr lang="de-AT" sz="1800" dirty="0" smtClean="0"/>
              <a:t>ist“ </a:t>
            </a:r>
          </a:p>
          <a:p>
            <a:pPr marL="342900" lvl="2" indent="-342900">
              <a:buClr>
                <a:srgbClr val="BA2E16"/>
              </a:buClr>
              <a:buFont typeface="Wingdings" panose="05000000000000000000" pitchFamily="2" charset="2"/>
              <a:buChar char="§"/>
            </a:pPr>
            <a:r>
              <a:rPr lang="de-DE" sz="1800" dirty="0" smtClean="0"/>
              <a:t>Bearbeitungsdauer von max. </a:t>
            </a:r>
            <a:r>
              <a:rPr lang="de-DE" sz="1800" b="1" dirty="0" smtClean="0"/>
              <a:t>8 Wochen</a:t>
            </a:r>
          </a:p>
          <a:p>
            <a:pPr marL="342900" lvl="2" indent="-342900">
              <a:buClr>
                <a:srgbClr val="BA2E16"/>
              </a:buClr>
              <a:buFont typeface="Wingdings" panose="05000000000000000000" pitchFamily="2" charset="2"/>
              <a:buChar char="§"/>
            </a:pPr>
            <a:r>
              <a:rPr lang="de-DE" sz="1800" b="1" dirty="0" smtClean="0"/>
              <a:t>Maximaler Erteilungszeitraum 2 Jahre </a:t>
            </a:r>
            <a:r>
              <a:rPr lang="de-DE" sz="1800" dirty="0" smtClean="0"/>
              <a:t>(Gültigkeit des Aufenthaltstitels „Forscher“ des anderen Mitgliedsstaates vorausgesetzt)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1800" dirty="0" smtClean="0"/>
              <a:t>Kein Unterkunftsnachweis bei Antragstellung mehr erforderlich (Achtung: Unterkunftskosten sind weiterhin nachzuweisen)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1800" dirty="0" smtClean="0"/>
              <a:t>Aufnahmevereinbarung mit einer Forschungseinrichtung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1800" dirty="0" smtClean="0"/>
              <a:t>„Aufenthaltsbewilligung – </a:t>
            </a:r>
            <a:r>
              <a:rPr lang="de-DE" sz="1800" b="1" dirty="0" smtClean="0"/>
              <a:t>Familiengemeinschaft</a:t>
            </a:r>
            <a:r>
              <a:rPr lang="de-DE" sz="1800" dirty="0" smtClean="0"/>
              <a:t>“ (max. 8 Wochen), freier Arbeitsmarktzugang</a:t>
            </a:r>
            <a:endParaRPr lang="de-AT" sz="1800" dirty="0"/>
          </a:p>
        </p:txBody>
      </p:sp>
    </p:spTree>
    <p:extLst>
      <p:ext uri="{BB962C8B-B14F-4D97-AF65-F5344CB8AC3E}">
        <p14:creationId xmlns:p14="http://schemas.microsoft.com/office/powerpoint/2010/main" val="319402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A2E16"/>
                </a:solidFill>
              </a:rPr>
              <a:t>FRÄG 2018: </a:t>
            </a:r>
            <a:r>
              <a:rPr lang="en-US" dirty="0" err="1" smtClean="0">
                <a:solidFill>
                  <a:srgbClr val="BA2E16"/>
                </a:solidFill>
              </a:rPr>
              <a:t>Forscher</a:t>
            </a:r>
            <a:r>
              <a:rPr lang="en-US" dirty="0" smtClean="0">
                <a:solidFill>
                  <a:srgbClr val="BA2E16"/>
                </a:solidFill>
              </a:rPr>
              <a:t>/</a:t>
            </a:r>
            <a:r>
              <a:rPr lang="en-US" dirty="0" err="1" smtClean="0">
                <a:solidFill>
                  <a:srgbClr val="BA2E16"/>
                </a:solidFill>
              </a:rPr>
              <a:t>innen</a:t>
            </a:r>
            <a:r>
              <a:rPr lang="en-US" dirty="0" smtClean="0">
                <a:solidFill>
                  <a:srgbClr val="BA2E16"/>
                </a:solidFill>
              </a:rPr>
              <a:t> III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D82E-AECA-4BDE-8DBB-411E34C6964C}" type="slidenum">
              <a:rPr lang="de-AT" smtClean="0"/>
              <a:pPr/>
              <a:t>9</a:t>
            </a:fld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2528"/>
          </a:xfrm>
        </p:spPr>
        <p:txBody>
          <a:bodyPr>
            <a:normAutofit/>
          </a:bodyPr>
          <a:lstStyle/>
          <a:p>
            <a:r>
              <a:rPr lang="de-DE" sz="1800" b="1" u="sng" dirty="0" smtClean="0"/>
              <a:t>Neu: Forscher/innen-Mobilität nach bzw. aus anderen Mitgliedsstaaten der EU</a:t>
            </a:r>
            <a:endParaRPr lang="de-DE" sz="18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1800" dirty="0" err="1" smtClean="0"/>
              <a:t>Innehabung</a:t>
            </a:r>
            <a:r>
              <a:rPr lang="de-DE" sz="1800" dirty="0" smtClean="0"/>
              <a:t> eines gültigen Aufenthaltstitels „Forscher“ eines anderen </a:t>
            </a:r>
            <a:r>
              <a:rPr lang="de-DE" sz="1800" b="1" dirty="0" smtClean="0"/>
              <a:t>EU-Mitgliedsstaates </a:t>
            </a:r>
            <a:r>
              <a:rPr lang="de-DE" sz="1800" dirty="0" smtClean="0"/>
              <a:t>(Achtung: nur mit diesem Titel möglich)</a:t>
            </a:r>
          </a:p>
          <a:p>
            <a:pPr marL="342900" lvl="2" indent="-342900">
              <a:buClr>
                <a:srgbClr val="BA2E16"/>
              </a:buClr>
              <a:buFont typeface="Wingdings" panose="05000000000000000000" pitchFamily="2" charset="2"/>
              <a:buChar char="§"/>
            </a:pPr>
            <a:r>
              <a:rPr lang="de-DE" sz="1800" dirty="0" smtClean="0"/>
              <a:t>Visumfreie Einreise und visumfreier Aufenthalt </a:t>
            </a:r>
            <a:r>
              <a:rPr lang="de-DE" sz="1800" b="1" dirty="0" smtClean="0"/>
              <a:t>bis zu 180 innerhalb von 360 Tagen</a:t>
            </a:r>
            <a:r>
              <a:rPr lang="de-DE" sz="1800" dirty="0" smtClean="0"/>
              <a:t> möglich, wenn „</a:t>
            </a:r>
            <a:r>
              <a:rPr lang="de-AT" sz="1800" dirty="0" err="1" smtClean="0"/>
              <a:t>Innehabung</a:t>
            </a:r>
            <a:r>
              <a:rPr lang="de-AT" sz="1800" dirty="0" smtClean="0"/>
              <a:t> </a:t>
            </a:r>
            <a:r>
              <a:rPr lang="de-AT" sz="1800" dirty="0"/>
              <a:t>eines </a:t>
            </a:r>
            <a:r>
              <a:rPr lang="de-AT" sz="1800" dirty="0" err="1"/>
              <a:t>PhD</a:t>
            </a:r>
            <a:r>
              <a:rPr lang="de-AT" sz="1800" dirty="0"/>
              <a:t>/</a:t>
            </a:r>
            <a:r>
              <a:rPr lang="de-AT" sz="1800" dirty="0" err="1"/>
              <a:t>Doktoratsabschlusses</a:t>
            </a:r>
            <a:r>
              <a:rPr lang="de-AT" sz="1800" dirty="0"/>
              <a:t> oder eines geeigneten Hochschulabschlusses, der den Zugang zu </a:t>
            </a:r>
            <a:r>
              <a:rPr lang="de-AT" sz="1800" dirty="0" err="1"/>
              <a:t>Doktoratsprogrammen</a:t>
            </a:r>
            <a:r>
              <a:rPr lang="de-AT" sz="1800" dirty="0"/>
              <a:t> ermöglicht, sowie </a:t>
            </a:r>
            <a:r>
              <a:rPr lang="de-AT" sz="1800" dirty="0" smtClean="0"/>
              <a:t>Ausübung einer Tätigkeit für eine Forschungseinrichtung, </a:t>
            </a:r>
            <a:r>
              <a:rPr lang="de-AT" sz="1800" dirty="0"/>
              <a:t>für die mindestens ein solcher Abschluss erforderlich </a:t>
            </a:r>
            <a:r>
              <a:rPr lang="de-AT" sz="1800" dirty="0" smtClean="0"/>
              <a:t>ist“ </a:t>
            </a:r>
            <a:r>
              <a:rPr lang="de-DE" sz="1800" dirty="0" smtClean="0"/>
              <a:t>(§ </a:t>
            </a:r>
            <a:r>
              <a:rPr lang="de-DE" sz="1800" dirty="0"/>
              <a:t>1 </a:t>
            </a:r>
            <a:r>
              <a:rPr lang="de-DE" sz="1800" dirty="0" err="1"/>
              <a:t>Abs</a:t>
            </a:r>
            <a:r>
              <a:rPr lang="de-DE" sz="1800" dirty="0"/>
              <a:t> 2 h </a:t>
            </a:r>
            <a:r>
              <a:rPr lang="de-DE" sz="1800" dirty="0" err="1" smtClean="0"/>
              <a:t>AuslBG</a:t>
            </a:r>
            <a:r>
              <a:rPr lang="de-DE" sz="1800" dirty="0" smtClean="0"/>
              <a:t> - kein Erwerbsvisum mehr notwendig)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1800" dirty="0" smtClean="0"/>
              <a:t>Für darüber hinausgehende Aufenthalte kommen „Aufenthaltsbewilligung – Forscher-Mobilität“ bzw. „Niederlassungsbewilligung – Forscher“ in Frage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1800" dirty="0" smtClean="0"/>
              <a:t>Auch </a:t>
            </a:r>
            <a:r>
              <a:rPr lang="de-DE" sz="1800" b="1" dirty="0" smtClean="0"/>
              <a:t>Familienangehörige</a:t>
            </a:r>
            <a:r>
              <a:rPr lang="de-DE" sz="1800" dirty="0" smtClean="0"/>
              <a:t> mit gültigem Aufenthaltstitel eines anderen EU-Mitgliedsstaat können an der Mobilität teilnehmen und haben freien Arbeitsmarktzugang</a:t>
            </a:r>
          </a:p>
        </p:txBody>
      </p:sp>
    </p:spTree>
    <p:extLst>
      <p:ext uri="{BB962C8B-B14F-4D97-AF65-F5344CB8AC3E}">
        <p14:creationId xmlns:p14="http://schemas.microsoft.com/office/powerpoint/2010/main" val="273083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1508</Words>
  <Application>Microsoft Office PowerPoint</Application>
  <PresentationFormat>Bildschirmpräsentation (4:3)</PresentationFormat>
  <Paragraphs>165</Paragraphs>
  <Slides>15</Slides>
  <Notes>14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Larissa</vt:lpstr>
      <vt:lpstr>PowerPoint-Präsentation</vt:lpstr>
      <vt:lpstr>FRÄG 2018: Kurzüberblick</vt:lpstr>
      <vt:lpstr>FRÄG 2018: Studierende I</vt:lpstr>
      <vt:lpstr>FRÄG 2018: Studierende II</vt:lpstr>
      <vt:lpstr>FRÄG 2018: Studierende III</vt:lpstr>
      <vt:lpstr>PowerPoint-Präsentation</vt:lpstr>
      <vt:lpstr>FRÄG 2018: Forscher/innen I</vt:lpstr>
      <vt:lpstr>FRÄG 2018: Forscher/innen II</vt:lpstr>
      <vt:lpstr>FRÄG 2018: Forscher/innen III</vt:lpstr>
      <vt:lpstr>PowerPoint-Präsentation</vt:lpstr>
      <vt:lpstr>FRÄG 2018: Studienzulassung I</vt:lpstr>
      <vt:lpstr>FRÄG 2018: Studienzulassung II</vt:lpstr>
      <vt:lpstr>Ausblick</vt:lpstr>
      <vt:lpstr>PowerPoint-Präsentation</vt:lpstr>
      <vt:lpstr>     Vielen Dank für die Aufmerksamkeit!   Mag. Miriam Forster recht@oead.at www.oead.at   www.euraxess.at  </vt:lpstr>
    </vt:vector>
  </TitlesOfParts>
  <Company>OeAD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Pint, Petra</dc:creator>
  <cp:lastModifiedBy>Forster, Miriam</cp:lastModifiedBy>
  <cp:revision>249</cp:revision>
  <cp:lastPrinted>2017-09-28T07:39:30Z</cp:lastPrinted>
  <dcterms:created xsi:type="dcterms:W3CDTF">2015-10-16T11:51:50Z</dcterms:created>
  <dcterms:modified xsi:type="dcterms:W3CDTF">2018-10-22T11:23:31Z</dcterms:modified>
</cp:coreProperties>
</file>