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313" r:id="rId3"/>
    <p:sldId id="317" r:id="rId4"/>
    <p:sldId id="318" r:id="rId5"/>
    <p:sldId id="334" r:id="rId6"/>
    <p:sldId id="319" r:id="rId7"/>
    <p:sldId id="320" r:id="rId8"/>
    <p:sldId id="341" r:id="rId9"/>
    <p:sldId id="345" r:id="rId10"/>
    <p:sldId id="321" r:id="rId11"/>
    <p:sldId id="322" r:id="rId12"/>
    <p:sldId id="336" r:id="rId13"/>
    <p:sldId id="342" r:id="rId14"/>
    <p:sldId id="335" r:id="rId15"/>
    <p:sldId id="344" r:id="rId16"/>
    <p:sldId id="328" r:id="rId17"/>
    <p:sldId id="327" r:id="rId18"/>
    <p:sldId id="326" r:id="rId19"/>
    <p:sldId id="325" r:id="rId20"/>
    <p:sldId id="340" r:id="rId21"/>
    <p:sldId id="314" r:id="rId22"/>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845">
          <p15:clr>
            <a:srgbClr val="A4A3A4"/>
          </p15:clr>
        </p15:guide>
        <p15:guide id="2" pos="5465">
          <p15:clr>
            <a:srgbClr val="A4A3A4"/>
          </p15:clr>
        </p15:guide>
      </p15:sldGuideLst>
    </p:ext>
    <p:ext uri="{2D200454-40CA-4A62-9FC3-DE9A4176ACB9}">
      <p15:notesGuideLst xmlns=""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2E16"/>
    <a:srgbClr val="B92E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4" autoAdjust="0"/>
    <p:restoredTop sz="86137" autoAdjust="0"/>
  </p:normalViewPr>
  <p:slideViewPr>
    <p:cSldViewPr>
      <p:cViewPr>
        <p:scale>
          <a:sx n="80" d="100"/>
          <a:sy n="80" d="100"/>
        </p:scale>
        <p:origin x="-1818" y="-360"/>
      </p:cViewPr>
      <p:guideLst>
        <p:guide orient="horz" pos="845"/>
        <p:guide pos="5465"/>
      </p:guideLst>
    </p:cSldViewPr>
  </p:slideViewPr>
  <p:outlineViewPr>
    <p:cViewPr>
      <p:scale>
        <a:sx n="33" d="100"/>
        <a:sy n="33" d="100"/>
      </p:scale>
      <p:origin x="0" y="67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1716" y="-10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0"/>
            <a:ext cx="4301543" cy="339884"/>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5622800" y="0"/>
            <a:ext cx="4301543" cy="339884"/>
          </a:xfrm>
          <a:prstGeom prst="rect">
            <a:avLst/>
          </a:prstGeom>
        </p:spPr>
        <p:txBody>
          <a:bodyPr vert="horz" lIns="91440" tIns="45720" rIns="91440" bIns="45720" rtlCol="0"/>
          <a:lstStyle>
            <a:lvl1pPr algn="r">
              <a:defRPr sz="1200"/>
            </a:lvl1pPr>
          </a:lstStyle>
          <a:p>
            <a:fld id="{5D2AC2A5-7241-416F-8444-4682226686DD}" type="datetimeFigureOut">
              <a:rPr lang="de-AT" smtClean="0"/>
              <a:t>22.10.2018</a:t>
            </a:fld>
            <a:endParaRPr lang="de-AT"/>
          </a:p>
        </p:txBody>
      </p:sp>
      <p:sp>
        <p:nvSpPr>
          <p:cNvPr id="4" name="Fußzeilenplatzhalter 3"/>
          <p:cNvSpPr>
            <a:spLocks noGrp="1"/>
          </p:cNvSpPr>
          <p:nvPr>
            <p:ph type="ftr" sz="quarter" idx="2"/>
          </p:nvPr>
        </p:nvSpPr>
        <p:spPr>
          <a:xfrm>
            <a:off x="4" y="6456612"/>
            <a:ext cx="4301543" cy="339884"/>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5622800" y="6456612"/>
            <a:ext cx="4301543" cy="339884"/>
          </a:xfrm>
          <a:prstGeom prst="rect">
            <a:avLst/>
          </a:prstGeom>
        </p:spPr>
        <p:txBody>
          <a:bodyPr vert="horz" lIns="91440" tIns="45720" rIns="91440" bIns="45720" rtlCol="0" anchor="b"/>
          <a:lstStyle>
            <a:lvl1pPr algn="r">
              <a:defRPr sz="1200"/>
            </a:lvl1pPr>
          </a:lstStyle>
          <a:p>
            <a:fld id="{4D070D3A-C29B-44B3-A9A9-8C3EF249294C}" type="slidenum">
              <a:rPr lang="de-AT" smtClean="0"/>
              <a:t>‹Nr.›</a:t>
            </a:fld>
            <a:endParaRPr lang="de-AT"/>
          </a:p>
        </p:txBody>
      </p:sp>
    </p:spTree>
    <p:extLst>
      <p:ext uri="{BB962C8B-B14F-4D97-AF65-F5344CB8AC3E}">
        <p14:creationId xmlns:p14="http://schemas.microsoft.com/office/powerpoint/2010/main" val="1467017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02126" cy="339725"/>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5622925" y="1"/>
            <a:ext cx="4302126" cy="339725"/>
          </a:xfrm>
          <a:prstGeom prst="rect">
            <a:avLst/>
          </a:prstGeom>
        </p:spPr>
        <p:txBody>
          <a:bodyPr vert="horz" lIns="91440" tIns="45720" rIns="91440" bIns="45720" rtlCol="0"/>
          <a:lstStyle>
            <a:lvl1pPr algn="r">
              <a:defRPr sz="1200"/>
            </a:lvl1pPr>
          </a:lstStyle>
          <a:p>
            <a:fld id="{ABEA30C9-59DE-4409-8C93-24D5D4A87BD5}" type="datetimeFigureOut">
              <a:rPr lang="de-AT" smtClean="0"/>
              <a:t>22.10.2018</a:t>
            </a:fld>
            <a:endParaRPr lang="de-AT"/>
          </a:p>
        </p:txBody>
      </p:sp>
      <p:sp>
        <p:nvSpPr>
          <p:cNvPr id="4" name="Folienbildplatzhalt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992188" y="3228977"/>
            <a:ext cx="7942263" cy="3059113"/>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6456363"/>
            <a:ext cx="4302126" cy="339725"/>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5622925" y="6456363"/>
            <a:ext cx="4302126" cy="339725"/>
          </a:xfrm>
          <a:prstGeom prst="rect">
            <a:avLst/>
          </a:prstGeom>
        </p:spPr>
        <p:txBody>
          <a:bodyPr vert="horz" lIns="91440" tIns="45720" rIns="91440" bIns="45720" rtlCol="0" anchor="b"/>
          <a:lstStyle>
            <a:lvl1pPr algn="r">
              <a:defRPr sz="1200"/>
            </a:lvl1pPr>
          </a:lstStyle>
          <a:p>
            <a:fld id="{B649A999-6357-4E6A-AE60-C6F1AD29C816}" type="slidenum">
              <a:rPr lang="de-AT" smtClean="0"/>
              <a:t>‹Nr.›</a:t>
            </a:fld>
            <a:endParaRPr lang="de-AT"/>
          </a:p>
        </p:txBody>
      </p:sp>
    </p:spTree>
    <p:extLst>
      <p:ext uri="{BB962C8B-B14F-4D97-AF65-F5344CB8AC3E}">
        <p14:creationId xmlns:p14="http://schemas.microsoft.com/office/powerpoint/2010/main" val="1713510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1</a:t>
            </a:fld>
            <a:endParaRPr lang="de-AT" dirty="0"/>
          </a:p>
        </p:txBody>
      </p:sp>
    </p:spTree>
    <p:extLst>
      <p:ext uri="{BB962C8B-B14F-4D97-AF65-F5344CB8AC3E}">
        <p14:creationId xmlns:p14="http://schemas.microsoft.com/office/powerpoint/2010/main" val="3058094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smtClean="0">
              <a:latin typeface="+mj-lt"/>
            </a:endParaRPr>
          </a:p>
          <a:p>
            <a:endParaRPr lang="de-AT" dirty="0">
              <a:latin typeface="+mj-lt"/>
            </a:endParaRPr>
          </a:p>
        </p:txBody>
      </p:sp>
      <p:sp>
        <p:nvSpPr>
          <p:cNvPr id="4" name="Foliennummernplatzhalter 3"/>
          <p:cNvSpPr>
            <a:spLocks noGrp="1"/>
          </p:cNvSpPr>
          <p:nvPr>
            <p:ph type="sldNum" sz="quarter" idx="10"/>
          </p:nvPr>
        </p:nvSpPr>
        <p:spPr/>
        <p:txBody>
          <a:bodyPr/>
          <a:lstStyle/>
          <a:p>
            <a:fld id="{B649A999-6357-4E6A-AE60-C6F1AD29C816}" type="slidenum">
              <a:rPr lang="de-AT" smtClean="0"/>
              <a:t>10</a:t>
            </a:fld>
            <a:endParaRPr lang="de-AT"/>
          </a:p>
        </p:txBody>
      </p:sp>
    </p:spTree>
    <p:extLst>
      <p:ext uri="{BB962C8B-B14F-4D97-AF65-F5344CB8AC3E}">
        <p14:creationId xmlns:p14="http://schemas.microsoft.com/office/powerpoint/2010/main" val="33756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100" b="1" dirty="0"/>
          </a:p>
        </p:txBody>
      </p:sp>
      <p:sp>
        <p:nvSpPr>
          <p:cNvPr id="4" name="Foliennummernplatzhalter 3"/>
          <p:cNvSpPr>
            <a:spLocks noGrp="1"/>
          </p:cNvSpPr>
          <p:nvPr>
            <p:ph type="sldNum" sz="quarter" idx="10"/>
          </p:nvPr>
        </p:nvSpPr>
        <p:spPr/>
        <p:txBody>
          <a:bodyPr/>
          <a:lstStyle/>
          <a:p>
            <a:fld id="{B649A999-6357-4E6A-AE60-C6F1AD29C816}" type="slidenum">
              <a:rPr lang="de-AT" smtClean="0"/>
              <a:t>11</a:t>
            </a:fld>
            <a:endParaRPr lang="de-AT"/>
          </a:p>
        </p:txBody>
      </p:sp>
    </p:spTree>
    <p:extLst>
      <p:ext uri="{BB962C8B-B14F-4D97-AF65-F5344CB8AC3E}">
        <p14:creationId xmlns:p14="http://schemas.microsoft.com/office/powerpoint/2010/main" val="2086712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100" b="1" dirty="0"/>
          </a:p>
        </p:txBody>
      </p:sp>
      <p:sp>
        <p:nvSpPr>
          <p:cNvPr id="4" name="Foliennummernplatzhalter 3"/>
          <p:cNvSpPr>
            <a:spLocks noGrp="1"/>
          </p:cNvSpPr>
          <p:nvPr>
            <p:ph type="sldNum" sz="quarter" idx="10"/>
          </p:nvPr>
        </p:nvSpPr>
        <p:spPr/>
        <p:txBody>
          <a:bodyPr/>
          <a:lstStyle/>
          <a:p>
            <a:fld id="{B649A999-6357-4E6A-AE60-C6F1AD29C816}" type="slidenum">
              <a:rPr lang="de-AT" smtClean="0"/>
              <a:t>12</a:t>
            </a:fld>
            <a:endParaRPr lang="de-AT"/>
          </a:p>
        </p:txBody>
      </p:sp>
    </p:spTree>
    <p:extLst>
      <p:ext uri="{BB962C8B-B14F-4D97-AF65-F5344CB8AC3E}">
        <p14:creationId xmlns:p14="http://schemas.microsoft.com/office/powerpoint/2010/main" val="2086712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de-AT" sz="1100" b="1" dirty="0"/>
          </a:p>
        </p:txBody>
      </p:sp>
      <p:sp>
        <p:nvSpPr>
          <p:cNvPr id="4" name="Foliennummernplatzhalter 3"/>
          <p:cNvSpPr>
            <a:spLocks noGrp="1"/>
          </p:cNvSpPr>
          <p:nvPr>
            <p:ph type="sldNum" sz="quarter" idx="10"/>
          </p:nvPr>
        </p:nvSpPr>
        <p:spPr/>
        <p:txBody>
          <a:bodyPr/>
          <a:lstStyle/>
          <a:p>
            <a:fld id="{B649A999-6357-4E6A-AE60-C6F1AD29C816}" type="slidenum">
              <a:rPr lang="de-AT" smtClean="0"/>
              <a:t>13</a:t>
            </a:fld>
            <a:endParaRPr lang="de-AT"/>
          </a:p>
        </p:txBody>
      </p:sp>
    </p:spTree>
    <p:extLst>
      <p:ext uri="{BB962C8B-B14F-4D97-AF65-F5344CB8AC3E}">
        <p14:creationId xmlns:p14="http://schemas.microsoft.com/office/powerpoint/2010/main" val="2086712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de-AT" sz="1100" b="1" dirty="0"/>
          </a:p>
        </p:txBody>
      </p:sp>
      <p:sp>
        <p:nvSpPr>
          <p:cNvPr id="4" name="Foliennummernplatzhalter 3"/>
          <p:cNvSpPr>
            <a:spLocks noGrp="1"/>
          </p:cNvSpPr>
          <p:nvPr>
            <p:ph type="sldNum" sz="quarter" idx="10"/>
          </p:nvPr>
        </p:nvSpPr>
        <p:spPr/>
        <p:txBody>
          <a:bodyPr/>
          <a:lstStyle/>
          <a:p>
            <a:fld id="{B649A999-6357-4E6A-AE60-C6F1AD29C816}" type="slidenum">
              <a:rPr lang="de-AT" smtClean="0"/>
              <a:t>14</a:t>
            </a:fld>
            <a:endParaRPr lang="de-AT"/>
          </a:p>
        </p:txBody>
      </p:sp>
    </p:spTree>
    <p:extLst>
      <p:ext uri="{BB962C8B-B14F-4D97-AF65-F5344CB8AC3E}">
        <p14:creationId xmlns:p14="http://schemas.microsoft.com/office/powerpoint/2010/main" val="2086712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15</a:t>
            </a:fld>
            <a:endParaRPr lang="de-AT"/>
          </a:p>
        </p:txBody>
      </p:sp>
    </p:spTree>
    <p:extLst>
      <p:ext uri="{BB962C8B-B14F-4D97-AF65-F5344CB8AC3E}">
        <p14:creationId xmlns:p14="http://schemas.microsoft.com/office/powerpoint/2010/main" val="4083503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16</a:t>
            </a:fld>
            <a:endParaRPr lang="de-AT"/>
          </a:p>
        </p:txBody>
      </p:sp>
    </p:spTree>
    <p:extLst>
      <p:ext uri="{BB962C8B-B14F-4D97-AF65-F5344CB8AC3E}">
        <p14:creationId xmlns:p14="http://schemas.microsoft.com/office/powerpoint/2010/main" val="1111217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17</a:t>
            </a:fld>
            <a:endParaRPr lang="de-AT"/>
          </a:p>
        </p:txBody>
      </p:sp>
    </p:spTree>
    <p:extLst>
      <p:ext uri="{BB962C8B-B14F-4D97-AF65-F5344CB8AC3E}">
        <p14:creationId xmlns:p14="http://schemas.microsoft.com/office/powerpoint/2010/main" val="246540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p:txBody>
      </p:sp>
      <p:sp>
        <p:nvSpPr>
          <p:cNvPr id="4" name="Foliennummernplatzhalter 3"/>
          <p:cNvSpPr>
            <a:spLocks noGrp="1"/>
          </p:cNvSpPr>
          <p:nvPr>
            <p:ph type="sldNum" sz="quarter" idx="10"/>
          </p:nvPr>
        </p:nvSpPr>
        <p:spPr/>
        <p:txBody>
          <a:bodyPr/>
          <a:lstStyle/>
          <a:p>
            <a:fld id="{B649A999-6357-4E6A-AE60-C6F1AD29C816}" type="slidenum">
              <a:rPr lang="de-AT" smtClean="0"/>
              <a:t>18</a:t>
            </a:fld>
            <a:endParaRPr lang="de-AT"/>
          </a:p>
        </p:txBody>
      </p:sp>
    </p:spTree>
    <p:extLst>
      <p:ext uri="{BB962C8B-B14F-4D97-AF65-F5344CB8AC3E}">
        <p14:creationId xmlns:p14="http://schemas.microsoft.com/office/powerpoint/2010/main" val="4084631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a:p>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19</a:t>
            </a:fld>
            <a:endParaRPr lang="de-AT"/>
          </a:p>
        </p:txBody>
      </p:sp>
    </p:spTree>
    <p:extLst>
      <p:ext uri="{BB962C8B-B14F-4D97-AF65-F5344CB8AC3E}">
        <p14:creationId xmlns:p14="http://schemas.microsoft.com/office/powerpoint/2010/main" val="4084631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100" dirty="0"/>
          </a:p>
        </p:txBody>
      </p:sp>
      <p:sp>
        <p:nvSpPr>
          <p:cNvPr id="4" name="Foliennummernplatzhalter 3"/>
          <p:cNvSpPr>
            <a:spLocks noGrp="1"/>
          </p:cNvSpPr>
          <p:nvPr>
            <p:ph type="sldNum" sz="quarter" idx="10"/>
          </p:nvPr>
        </p:nvSpPr>
        <p:spPr/>
        <p:txBody>
          <a:bodyPr/>
          <a:lstStyle/>
          <a:p>
            <a:fld id="{B649A999-6357-4E6A-AE60-C6F1AD29C816}" type="slidenum">
              <a:rPr lang="de-AT" smtClean="0"/>
              <a:t>2</a:t>
            </a:fld>
            <a:endParaRPr lang="de-AT"/>
          </a:p>
        </p:txBody>
      </p:sp>
    </p:spTree>
    <p:extLst>
      <p:ext uri="{BB962C8B-B14F-4D97-AF65-F5344CB8AC3E}">
        <p14:creationId xmlns:p14="http://schemas.microsoft.com/office/powerpoint/2010/main" val="4269305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649A999-6357-4E6A-AE60-C6F1AD29C816}" type="slidenum">
              <a:rPr lang="de-AT" smtClean="0"/>
              <a:t>20</a:t>
            </a:fld>
            <a:endParaRPr lang="de-AT"/>
          </a:p>
        </p:txBody>
      </p:sp>
    </p:spTree>
    <p:extLst>
      <p:ext uri="{BB962C8B-B14F-4D97-AF65-F5344CB8AC3E}">
        <p14:creationId xmlns:p14="http://schemas.microsoft.com/office/powerpoint/2010/main" val="277871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B649A999-6357-4E6A-AE60-C6F1AD29C816}" type="slidenum">
              <a:rPr lang="de-AT" smtClean="0"/>
              <a:t>3</a:t>
            </a:fld>
            <a:endParaRPr lang="de-AT"/>
          </a:p>
        </p:txBody>
      </p:sp>
    </p:spTree>
    <p:extLst>
      <p:ext uri="{BB962C8B-B14F-4D97-AF65-F5344CB8AC3E}">
        <p14:creationId xmlns:p14="http://schemas.microsoft.com/office/powerpoint/2010/main" val="295861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B649A999-6357-4E6A-AE60-C6F1AD29C816}" type="slidenum">
              <a:rPr lang="de-AT" smtClean="0"/>
              <a:t>4</a:t>
            </a:fld>
            <a:endParaRPr lang="de-AT"/>
          </a:p>
        </p:txBody>
      </p:sp>
    </p:spTree>
    <p:extLst>
      <p:ext uri="{BB962C8B-B14F-4D97-AF65-F5344CB8AC3E}">
        <p14:creationId xmlns:p14="http://schemas.microsoft.com/office/powerpoint/2010/main" val="2958610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5</a:t>
            </a:fld>
            <a:endParaRPr lang="de-AT"/>
          </a:p>
        </p:txBody>
      </p:sp>
    </p:spTree>
    <p:extLst>
      <p:ext uri="{BB962C8B-B14F-4D97-AF65-F5344CB8AC3E}">
        <p14:creationId xmlns:p14="http://schemas.microsoft.com/office/powerpoint/2010/main" val="1550941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100" dirty="0"/>
          </a:p>
        </p:txBody>
      </p:sp>
      <p:sp>
        <p:nvSpPr>
          <p:cNvPr id="4" name="Foliennummernplatzhalter 3"/>
          <p:cNvSpPr>
            <a:spLocks noGrp="1"/>
          </p:cNvSpPr>
          <p:nvPr>
            <p:ph type="sldNum" sz="quarter" idx="10"/>
          </p:nvPr>
        </p:nvSpPr>
        <p:spPr/>
        <p:txBody>
          <a:bodyPr/>
          <a:lstStyle/>
          <a:p>
            <a:fld id="{B649A999-6357-4E6A-AE60-C6F1AD29C816}" type="slidenum">
              <a:rPr lang="de-AT" smtClean="0"/>
              <a:t>6</a:t>
            </a:fld>
            <a:endParaRPr lang="de-AT"/>
          </a:p>
        </p:txBody>
      </p:sp>
    </p:spTree>
    <p:extLst>
      <p:ext uri="{BB962C8B-B14F-4D97-AF65-F5344CB8AC3E}">
        <p14:creationId xmlns:p14="http://schemas.microsoft.com/office/powerpoint/2010/main" val="2074722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100" dirty="0"/>
          </a:p>
        </p:txBody>
      </p:sp>
      <p:sp>
        <p:nvSpPr>
          <p:cNvPr id="4" name="Foliennummernplatzhalter 3"/>
          <p:cNvSpPr>
            <a:spLocks noGrp="1"/>
          </p:cNvSpPr>
          <p:nvPr>
            <p:ph type="sldNum" sz="quarter" idx="10"/>
          </p:nvPr>
        </p:nvSpPr>
        <p:spPr/>
        <p:txBody>
          <a:bodyPr/>
          <a:lstStyle/>
          <a:p>
            <a:fld id="{B649A999-6357-4E6A-AE60-C6F1AD29C816}" type="slidenum">
              <a:rPr lang="de-AT" smtClean="0"/>
              <a:t>7</a:t>
            </a:fld>
            <a:endParaRPr lang="de-AT"/>
          </a:p>
        </p:txBody>
      </p:sp>
    </p:spTree>
    <p:extLst>
      <p:ext uri="{BB962C8B-B14F-4D97-AF65-F5344CB8AC3E}">
        <p14:creationId xmlns:p14="http://schemas.microsoft.com/office/powerpoint/2010/main" val="2074722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77E35129-8EDD-4794-9E81-AB03E455982C}" type="slidenum">
              <a:rPr lang="de-AT" smtClean="0">
                <a:solidFill>
                  <a:prstClr val="black"/>
                </a:solidFill>
              </a:rPr>
              <a:pPr/>
              <a:t>8</a:t>
            </a:fld>
            <a:endParaRPr lang="de-AT">
              <a:solidFill>
                <a:prstClr val="black"/>
              </a:solidFill>
            </a:endParaRPr>
          </a:p>
        </p:txBody>
      </p:sp>
    </p:spTree>
    <p:extLst>
      <p:ext uri="{BB962C8B-B14F-4D97-AF65-F5344CB8AC3E}">
        <p14:creationId xmlns:p14="http://schemas.microsoft.com/office/powerpoint/2010/main" val="930292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649A999-6357-4E6A-AE60-C6F1AD29C816}" type="slidenum">
              <a:rPr lang="de-AT" smtClean="0"/>
              <a:t>9</a:t>
            </a:fld>
            <a:endParaRPr lang="de-AT"/>
          </a:p>
        </p:txBody>
      </p:sp>
    </p:spTree>
    <p:extLst>
      <p:ext uri="{BB962C8B-B14F-4D97-AF65-F5344CB8AC3E}">
        <p14:creationId xmlns:p14="http://schemas.microsoft.com/office/powerpoint/2010/main" val="3603967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foli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450B1750-81D7-4734-ABC0-C0C5CFE1559B}" type="slidenum">
              <a:rPr lang="de-AT" smtClean="0"/>
              <a:t>‹Nr.›</a:t>
            </a:fld>
            <a:endParaRPr lang="de-AT"/>
          </a:p>
        </p:txBody>
      </p:sp>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1354" y="1916832"/>
            <a:ext cx="5616870" cy="1371840"/>
          </a:xfrm>
          <a:prstGeom prst="rect">
            <a:avLst/>
          </a:prstGeom>
        </p:spPr>
      </p:pic>
      <p:sp>
        <p:nvSpPr>
          <p:cNvPr id="5" name="Textfeld 4"/>
          <p:cNvSpPr txBox="1"/>
          <p:nvPr userDrawn="1"/>
        </p:nvSpPr>
        <p:spPr>
          <a:xfrm>
            <a:off x="971600" y="3515524"/>
            <a:ext cx="7704088" cy="461665"/>
          </a:xfrm>
          <a:prstGeom prst="rect">
            <a:avLst/>
          </a:prstGeom>
          <a:noFill/>
        </p:spPr>
        <p:txBody>
          <a:bodyPr wrap="square" rtlCol="0">
            <a:spAutoFit/>
          </a:bodyPr>
          <a:lstStyle/>
          <a:p>
            <a:r>
              <a:rPr lang="de-AT" sz="2400" b="1" dirty="0">
                <a:solidFill>
                  <a:srgbClr val="B92E16"/>
                </a:solidFill>
                <a:latin typeface="+mj-lt"/>
              </a:rPr>
              <a:t>OeAD (Österreichische Austauschdienst</a:t>
            </a:r>
            <a:r>
              <a:rPr lang="de-AT" sz="2400" b="1" dirty="0" smtClean="0">
                <a:solidFill>
                  <a:srgbClr val="B92E16"/>
                </a:solidFill>
                <a:latin typeface="+mj-lt"/>
              </a:rPr>
              <a:t>)-GmbH</a:t>
            </a:r>
            <a:endParaRPr lang="de-DE" sz="2400" b="1" dirty="0">
              <a:solidFill>
                <a:srgbClr val="B92E16"/>
              </a:solidFill>
              <a:latin typeface="Tahoma" pitchFamily="34" charset="0"/>
            </a:endParaRPr>
          </a:p>
        </p:txBody>
      </p:sp>
      <p:sp>
        <p:nvSpPr>
          <p:cNvPr id="8" name="Textplatzhalter 7"/>
          <p:cNvSpPr>
            <a:spLocks noGrp="1"/>
          </p:cNvSpPr>
          <p:nvPr>
            <p:ph type="body" sz="quarter" idx="11" hasCustomPrompt="1"/>
          </p:nvPr>
        </p:nvSpPr>
        <p:spPr>
          <a:xfrm>
            <a:off x="1043732" y="4437113"/>
            <a:ext cx="5976539" cy="504056"/>
          </a:xfrm>
        </p:spPr>
        <p:txBody>
          <a:bodyPr>
            <a:normAutofit/>
          </a:bodyPr>
          <a:lstStyle>
            <a:lvl1pPr>
              <a:defRPr lang="de-DE" sz="1800" kern="1200" dirty="0" smtClean="0">
                <a:solidFill>
                  <a:schemeClr val="tx1"/>
                </a:solidFill>
                <a:latin typeface="+mn-lt"/>
                <a:ea typeface="+mn-ea"/>
                <a:cs typeface="+mn-cs"/>
              </a:defRPr>
            </a:lvl1pPr>
          </a:lstStyle>
          <a:p>
            <a:pPr lvl="0"/>
            <a:r>
              <a:rPr lang="de-DE" dirty="0" smtClean="0"/>
              <a:t>Name: </a:t>
            </a:r>
          </a:p>
        </p:txBody>
      </p:sp>
    </p:spTree>
    <p:extLst>
      <p:ext uri="{BB962C8B-B14F-4D97-AF65-F5344CB8AC3E}">
        <p14:creationId xmlns:p14="http://schemas.microsoft.com/office/powerpoint/2010/main" val="7805909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5134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297493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88687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6" name="Fußzeilenplatzhalter 5"/>
          <p:cNvSpPr>
            <a:spLocks noGrp="1"/>
          </p:cNvSpPr>
          <p:nvPr>
            <p:ph type="ftr" sz="quarter" idx="11"/>
          </p:nvPr>
        </p:nvSpPr>
        <p:spPr/>
        <p:txBody>
          <a:bodyPr/>
          <a:lstStyle/>
          <a:p>
            <a:endParaRPr lang="de-AT">
              <a:solidFill>
                <a:prstClr val="black">
                  <a:tint val="75000"/>
                </a:prstClr>
              </a:solidFill>
            </a:endParaRPr>
          </a:p>
        </p:txBody>
      </p:sp>
      <p:sp>
        <p:nvSpPr>
          <p:cNvPr id="7" name="Foliennummernplatzhalter 6"/>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817878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8" name="Fußzeilenplatzhalter 7"/>
          <p:cNvSpPr>
            <a:spLocks noGrp="1"/>
          </p:cNvSpPr>
          <p:nvPr>
            <p:ph type="ftr" sz="quarter" idx="11"/>
          </p:nvPr>
        </p:nvSpPr>
        <p:spPr/>
        <p:txBody>
          <a:bodyPr/>
          <a:lstStyle/>
          <a:p>
            <a:endParaRPr lang="de-AT">
              <a:solidFill>
                <a:prstClr val="black">
                  <a:tint val="75000"/>
                </a:prstClr>
              </a:solidFill>
            </a:endParaRPr>
          </a:p>
        </p:txBody>
      </p:sp>
      <p:sp>
        <p:nvSpPr>
          <p:cNvPr id="9" name="Foliennummernplatzhalter 8"/>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228220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4" name="Fußzeilenplatzhalter 3"/>
          <p:cNvSpPr>
            <a:spLocks noGrp="1"/>
          </p:cNvSpPr>
          <p:nvPr>
            <p:ph type="ftr" sz="quarter" idx="11"/>
          </p:nvPr>
        </p:nvSpPr>
        <p:spPr/>
        <p:txBody>
          <a:bodyPr/>
          <a:lstStyle/>
          <a:p>
            <a:endParaRPr lang="de-AT">
              <a:solidFill>
                <a:prstClr val="black">
                  <a:tint val="75000"/>
                </a:prstClr>
              </a:solidFill>
            </a:endParaRPr>
          </a:p>
        </p:txBody>
      </p:sp>
      <p:sp>
        <p:nvSpPr>
          <p:cNvPr id="5" name="Foliennummernplatzhalter 4"/>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382259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3" name="Fußzeilenplatzhalter 2"/>
          <p:cNvSpPr>
            <a:spLocks noGrp="1"/>
          </p:cNvSpPr>
          <p:nvPr>
            <p:ph type="ftr" sz="quarter" idx="11"/>
          </p:nvPr>
        </p:nvSpPr>
        <p:spPr/>
        <p:txBody>
          <a:bodyPr/>
          <a:lstStyle/>
          <a:p>
            <a:endParaRPr lang="de-AT">
              <a:solidFill>
                <a:prstClr val="black">
                  <a:tint val="75000"/>
                </a:prstClr>
              </a:solidFill>
            </a:endParaRPr>
          </a:p>
        </p:txBody>
      </p:sp>
      <p:sp>
        <p:nvSpPr>
          <p:cNvPr id="4" name="Foliennummernplatzhalter 3"/>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775511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6" name="Fußzeilenplatzhalter 5"/>
          <p:cNvSpPr>
            <a:spLocks noGrp="1"/>
          </p:cNvSpPr>
          <p:nvPr>
            <p:ph type="ftr" sz="quarter" idx="11"/>
          </p:nvPr>
        </p:nvSpPr>
        <p:spPr/>
        <p:txBody>
          <a:bodyPr/>
          <a:lstStyle/>
          <a:p>
            <a:endParaRPr lang="de-AT">
              <a:solidFill>
                <a:prstClr val="black">
                  <a:tint val="75000"/>
                </a:prstClr>
              </a:solidFill>
            </a:endParaRPr>
          </a:p>
        </p:txBody>
      </p:sp>
      <p:sp>
        <p:nvSpPr>
          <p:cNvPr id="7" name="Foliennummernplatzhalter 6"/>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3706823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6" name="Fußzeilenplatzhalter 5"/>
          <p:cNvSpPr>
            <a:spLocks noGrp="1"/>
          </p:cNvSpPr>
          <p:nvPr>
            <p:ph type="ftr" sz="quarter" idx="11"/>
          </p:nvPr>
        </p:nvSpPr>
        <p:spPr/>
        <p:txBody>
          <a:bodyPr/>
          <a:lstStyle/>
          <a:p>
            <a:endParaRPr lang="de-AT">
              <a:solidFill>
                <a:prstClr val="black">
                  <a:tint val="75000"/>
                </a:prstClr>
              </a:solidFill>
            </a:endParaRPr>
          </a:p>
        </p:txBody>
      </p:sp>
      <p:sp>
        <p:nvSpPr>
          <p:cNvPr id="7" name="Foliennummernplatzhalter 6"/>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3156006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94343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347864" y="2130425"/>
            <a:ext cx="5110336" cy="1470025"/>
          </a:xfrm>
        </p:spPr>
        <p:txBody>
          <a:bodyPr>
            <a:noAutofit/>
          </a:bodyPr>
          <a:lstStyle>
            <a:lvl1pPr>
              <a:defRPr sz="3600">
                <a:solidFill>
                  <a:schemeClr val="tx1"/>
                </a:solidFill>
              </a:defRPr>
            </a:lvl1pPr>
          </a:lstStyle>
          <a:p>
            <a:r>
              <a:rPr lang="de-DE" dirty="0" smtClean="0"/>
              <a:t>Titelmasterformat durch Klicken bearbeiten</a:t>
            </a:r>
            <a:endParaRPr lang="de-AT" dirty="0"/>
          </a:p>
        </p:txBody>
      </p:sp>
      <p:sp>
        <p:nvSpPr>
          <p:cNvPr id="6"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4" name="Inhaltsplatzhalter 3"/>
          <p:cNvSpPr>
            <a:spLocks noGrp="1"/>
          </p:cNvSpPr>
          <p:nvPr>
            <p:ph sz="quarter" idx="23" hasCustomPrompt="1"/>
          </p:nvPr>
        </p:nvSpPr>
        <p:spPr>
          <a:xfrm>
            <a:off x="827584" y="1916832"/>
            <a:ext cx="2303463" cy="2017712"/>
          </a:xfrm>
        </p:spPr>
        <p:txBody>
          <a:bodyPr>
            <a:normAutofit/>
          </a:bodyPr>
          <a:lstStyle>
            <a:lvl1pPr>
              <a:defRPr sz="2800"/>
            </a:lvl1pPr>
          </a:lstStyle>
          <a:p>
            <a:pPr lvl="0"/>
            <a:r>
              <a:rPr lang="de-DE" dirty="0" smtClean="0"/>
              <a:t>Icon</a:t>
            </a:r>
            <a:endParaRPr lang="de-DE" dirty="0"/>
          </a:p>
        </p:txBody>
      </p:sp>
      <p:sp>
        <p:nvSpPr>
          <p:cNvPr id="11"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12"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13"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14" name="Inhaltsplatzhalter 24"/>
          <p:cNvSpPr>
            <a:spLocks noGrp="1"/>
          </p:cNvSpPr>
          <p:nvPr>
            <p:ph sz="quarter" idx="24"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Tree>
    <p:extLst>
      <p:ext uri="{BB962C8B-B14F-4D97-AF65-F5344CB8AC3E}">
        <p14:creationId xmlns:p14="http://schemas.microsoft.com/office/powerpoint/2010/main" val="114750655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5" name="Fußzeilenplatzhalter 4"/>
          <p:cNvSpPr>
            <a:spLocks noGrp="1"/>
          </p:cNvSpPr>
          <p:nvPr>
            <p:ph type="ftr" sz="quarter" idx="11"/>
          </p:nvPr>
        </p:nvSpPr>
        <p:spPr/>
        <p:txBody>
          <a:bodyPr/>
          <a:lstStyle/>
          <a:p>
            <a:endParaRPr lang="de-AT">
              <a:solidFill>
                <a:prstClr val="black">
                  <a:tint val="75000"/>
                </a:prstClr>
              </a:solidFill>
            </a:endParaRPr>
          </a:p>
        </p:txBody>
      </p:sp>
      <p:sp>
        <p:nvSpPr>
          <p:cNvPr id="6" name="Foliennummernplatzhalter 5"/>
          <p:cNvSpPr>
            <a:spLocks noGrp="1"/>
          </p:cNvSpPr>
          <p:nvPr>
            <p:ph type="sldNum" sz="quarter" idx="12"/>
          </p:nvPr>
        </p:nvSpPr>
        <p:spPr/>
        <p:txBody>
          <a:body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46947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a:xfrm>
            <a:off x="457200" y="1600201"/>
            <a:ext cx="8229600" cy="4205064"/>
          </a:xfrm>
        </p:spPr>
        <p:txBody>
          <a:bodyPr/>
          <a:lstStyle>
            <a:lvl1pPr>
              <a:defRPr sz="3000"/>
            </a:lvl1pPr>
            <a:lvl2pPr marL="450850" indent="-450850">
              <a:buFont typeface="Calibri" panose="020F0502020204030204" pitchFamily="34" charset="0"/>
              <a:buChar char="→"/>
              <a:defRPr sz="3000"/>
            </a:lvl2pPr>
            <a:lvl3pPr marL="803275" indent="-285750">
              <a:buFont typeface="Arial" panose="020B0604020202020204" pitchFamily="34" charset="0"/>
              <a:buChar char="•"/>
              <a:defRPr sz="2000"/>
            </a:lvl3pPr>
            <a:lvl4pPr marL="803275" indent="-285750">
              <a:buFont typeface="Arial" panose="020B0604020202020204" pitchFamily="34" charset="0"/>
              <a:buChar char="•"/>
              <a:defRPr/>
            </a:lvl4pPr>
            <a:lvl5pPr marL="1079500" indent="-285750">
              <a:buFont typeface="Calibri" panose="020F0502020204030204" pitchFamily="34" charset="0"/>
              <a:buChar char="▪"/>
              <a:tabLst>
                <a:tab pos="1077913" algn="l"/>
              </a:tabLst>
              <a:defRPr/>
            </a:lvl5pPr>
          </a:lstStyle>
          <a:p>
            <a:pPr lvl="0"/>
            <a:r>
              <a:rPr lang="de-DE" dirty="0" smtClean="0"/>
              <a:t>Textmasterformat bearbeiten</a:t>
            </a:r>
          </a:p>
          <a:p>
            <a:pPr lvl="1"/>
            <a:r>
              <a:rPr lang="de-DE" dirty="0" smtClean="0"/>
              <a:t>Zweite Ebene</a:t>
            </a:r>
          </a:p>
          <a:p>
            <a:pPr lvl="2"/>
            <a:r>
              <a:rPr lang="de-DE" dirty="0" smtClean="0"/>
              <a:t>Dritte Ebene</a:t>
            </a:r>
          </a:p>
          <a:p>
            <a:pPr lvl="4"/>
            <a:r>
              <a:rPr lang="de-DE" dirty="0" smtClean="0"/>
              <a:t>Vierte Ebene</a:t>
            </a:r>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7"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sp>
        <p:nvSpPr>
          <p:cNvPr id="11"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17"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18"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19" name="Inhaltsplatzhalter 24"/>
          <p:cNvSpPr>
            <a:spLocks noGrp="1"/>
          </p:cNvSpPr>
          <p:nvPr>
            <p:ph sz="quarter" idx="23"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
        <p:nvSpPr>
          <p:cNvPr id="20" name="Inhaltsplatzhalter 24"/>
          <p:cNvSpPr>
            <a:spLocks noGrp="1"/>
          </p:cNvSpPr>
          <p:nvPr>
            <p:ph sz="quarter" idx="25" hasCustomPrompt="1"/>
          </p:nvPr>
        </p:nvSpPr>
        <p:spPr>
          <a:xfrm>
            <a:off x="7596336" y="5589240"/>
            <a:ext cx="1079352" cy="720080"/>
          </a:xfrm>
        </p:spPr>
        <p:txBody>
          <a:bodyPr/>
          <a:lstStyle>
            <a:lvl1pPr algn="ctr">
              <a:defRPr sz="1600"/>
            </a:lvl1pPr>
          </a:lstStyle>
          <a:p>
            <a:pPr lvl="0"/>
            <a:r>
              <a:rPr lang="de-DE" dirty="0" smtClean="0"/>
              <a:t>Icon</a:t>
            </a:r>
            <a:endParaRPr lang="de-DE" dirty="0"/>
          </a:p>
        </p:txBody>
      </p:sp>
    </p:spTree>
    <p:extLst>
      <p:ext uri="{BB962C8B-B14F-4D97-AF65-F5344CB8AC3E}">
        <p14:creationId xmlns:p14="http://schemas.microsoft.com/office/powerpoint/2010/main" val="40118776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AT"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10"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sp>
        <p:nvSpPr>
          <p:cNvPr id="18"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19"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20"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21" name="Inhaltsplatzhalter 24"/>
          <p:cNvSpPr>
            <a:spLocks noGrp="1"/>
          </p:cNvSpPr>
          <p:nvPr>
            <p:ph sz="quarter" idx="23"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
        <p:nvSpPr>
          <p:cNvPr id="23" name="Inhaltsplatzhalter 2"/>
          <p:cNvSpPr>
            <a:spLocks noGrp="1"/>
          </p:cNvSpPr>
          <p:nvPr>
            <p:ph idx="1"/>
          </p:nvPr>
        </p:nvSpPr>
        <p:spPr>
          <a:xfrm>
            <a:off x="457200" y="1600201"/>
            <a:ext cx="4042792" cy="4205064"/>
          </a:xfrm>
        </p:spPr>
        <p:txBody>
          <a:bodyPr/>
          <a:lstStyle>
            <a:lvl1pPr>
              <a:defRPr sz="3000"/>
            </a:lvl1pPr>
            <a:lvl2pPr marL="450850" indent="-450850">
              <a:buFont typeface="Calibri" panose="020F0502020204030204" pitchFamily="34" charset="0"/>
              <a:buChar char="→"/>
              <a:defRPr sz="3000"/>
            </a:lvl2pPr>
            <a:lvl3pPr marL="803275" indent="-285750">
              <a:buFont typeface="Arial" panose="020B0604020202020204" pitchFamily="34" charset="0"/>
              <a:buChar char="•"/>
              <a:defRPr sz="2000"/>
            </a:lvl3pPr>
            <a:lvl4pPr marL="803275" indent="-285750">
              <a:buFont typeface="Arial" panose="020B0604020202020204" pitchFamily="34" charset="0"/>
              <a:buChar char="•"/>
              <a:defRPr/>
            </a:lvl4pPr>
            <a:lvl5pPr marL="1079500" indent="-285750">
              <a:buFont typeface="Calibri" panose="020F0502020204030204" pitchFamily="34" charset="0"/>
              <a:buChar char="▪"/>
              <a:tabLst>
                <a:tab pos="1077913" algn="l"/>
              </a:tabLst>
              <a:defRPr/>
            </a:lvl5pPr>
          </a:lstStyle>
          <a:p>
            <a:pPr lvl="0"/>
            <a:r>
              <a:rPr lang="de-DE" dirty="0" smtClean="0"/>
              <a:t>Textmasterformat bearbeiten</a:t>
            </a:r>
          </a:p>
          <a:p>
            <a:pPr lvl="1"/>
            <a:r>
              <a:rPr lang="de-DE" dirty="0" smtClean="0"/>
              <a:t>Zweite Ebene</a:t>
            </a:r>
          </a:p>
          <a:p>
            <a:pPr lvl="2"/>
            <a:r>
              <a:rPr lang="de-DE" dirty="0" smtClean="0"/>
              <a:t>Dritte Ebene</a:t>
            </a:r>
          </a:p>
          <a:p>
            <a:pPr lvl="4"/>
            <a:r>
              <a:rPr lang="de-DE" dirty="0" smtClean="0"/>
              <a:t>Vierte Ebene</a:t>
            </a:r>
          </a:p>
        </p:txBody>
      </p:sp>
      <p:sp>
        <p:nvSpPr>
          <p:cNvPr id="24" name="Inhaltsplatzhalter 2"/>
          <p:cNvSpPr>
            <a:spLocks noGrp="1"/>
          </p:cNvSpPr>
          <p:nvPr>
            <p:ph idx="24"/>
          </p:nvPr>
        </p:nvSpPr>
        <p:spPr>
          <a:xfrm>
            <a:off x="4635529" y="1602922"/>
            <a:ext cx="4042792" cy="4205064"/>
          </a:xfrm>
        </p:spPr>
        <p:txBody>
          <a:bodyPr/>
          <a:lstStyle>
            <a:lvl1pPr>
              <a:defRPr sz="3000"/>
            </a:lvl1pPr>
            <a:lvl2pPr marL="450850" indent="-450850">
              <a:buFont typeface="Calibri" panose="020F0502020204030204" pitchFamily="34" charset="0"/>
              <a:buChar char="→"/>
              <a:defRPr sz="3000"/>
            </a:lvl2pPr>
            <a:lvl3pPr marL="803275" indent="-285750">
              <a:buFont typeface="Arial" panose="020B0604020202020204" pitchFamily="34" charset="0"/>
              <a:buChar char="•"/>
              <a:defRPr sz="2000"/>
            </a:lvl3pPr>
            <a:lvl4pPr marL="803275" indent="-285750">
              <a:buFont typeface="Arial" panose="020B0604020202020204" pitchFamily="34" charset="0"/>
              <a:buChar char="•"/>
              <a:defRPr/>
            </a:lvl4pPr>
            <a:lvl5pPr marL="1079500" indent="-285750">
              <a:buFont typeface="Calibri" panose="020F0502020204030204" pitchFamily="34" charset="0"/>
              <a:buChar char="▪"/>
              <a:tabLst>
                <a:tab pos="1077913" algn="l"/>
              </a:tabLst>
              <a:defRPr/>
            </a:lvl5pPr>
          </a:lstStyle>
          <a:p>
            <a:pPr lvl="0"/>
            <a:r>
              <a:rPr lang="de-DE" dirty="0" smtClean="0"/>
              <a:t>Textmasterformat bearbeiten</a:t>
            </a:r>
          </a:p>
          <a:p>
            <a:pPr lvl="1"/>
            <a:r>
              <a:rPr lang="de-DE" dirty="0" smtClean="0"/>
              <a:t>Zweite Ebene</a:t>
            </a:r>
          </a:p>
          <a:p>
            <a:pPr lvl="2"/>
            <a:r>
              <a:rPr lang="de-DE" dirty="0" smtClean="0"/>
              <a:t>Dritte Ebene</a:t>
            </a:r>
          </a:p>
          <a:p>
            <a:pPr lvl="4"/>
            <a:r>
              <a:rPr lang="de-DE" dirty="0" smtClean="0"/>
              <a:t>Vierte Ebene</a:t>
            </a:r>
          </a:p>
        </p:txBody>
      </p:sp>
      <p:sp>
        <p:nvSpPr>
          <p:cNvPr id="12" name="Inhaltsplatzhalter 24"/>
          <p:cNvSpPr>
            <a:spLocks noGrp="1"/>
          </p:cNvSpPr>
          <p:nvPr>
            <p:ph sz="quarter" idx="25" hasCustomPrompt="1"/>
          </p:nvPr>
        </p:nvSpPr>
        <p:spPr>
          <a:xfrm>
            <a:off x="7596336" y="5589240"/>
            <a:ext cx="1079352" cy="720080"/>
          </a:xfrm>
        </p:spPr>
        <p:txBody>
          <a:bodyPr/>
          <a:lstStyle>
            <a:lvl1pPr algn="ctr">
              <a:defRPr sz="1600"/>
            </a:lvl1pPr>
          </a:lstStyle>
          <a:p>
            <a:pPr lvl="0"/>
            <a:r>
              <a:rPr lang="de-DE" dirty="0" smtClean="0"/>
              <a:t>Icon</a:t>
            </a:r>
            <a:endParaRPr lang="de-DE" dirty="0"/>
          </a:p>
        </p:txBody>
      </p:sp>
    </p:spTree>
    <p:extLst>
      <p:ext uri="{BB962C8B-B14F-4D97-AF65-F5344CB8AC3E}">
        <p14:creationId xmlns:p14="http://schemas.microsoft.com/office/powerpoint/2010/main" val="17157560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B92E16"/>
                </a:solidFill>
              </a:defRPr>
            </a:lvl1pPr>
          </a:lstStyle>
          <a:p>
            <a:r>
              <a:rPr lang="de-DE" dirty="0" smtClean="0"/>
              <a:t>Titelmasterformat durch Klicken bearbeiten</a:t>
            </a:r>
            <a:endParaRPr lang="de-AT"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7"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sp>
        <p:nvSpPr>
          <p:cNvPr id="21" name="Inhaltsplatzhalter 2"/>
          <p:cNvSpPr>
            <a:spLocks noGrp="1"/>
          </p:cNvSpPr>
          <p:nvPr>
            <p:ph idx="1"/>
          </p:nvPr>
        </p:nvSpPr>
        <p:spPr>
          <a:xfrm>
            <a:off x="457200" y="1600201"/>
            <a:ext cx="6275040" cy="3989039"/>
          </a:xfrm>
        </p:spPr>
        <p:txBody>
          <a:bodyPr/>
          <a:lstStyle>
            <a:lvl1pPr>
              <a:defRPr sz="3000"/>
            </a:lvl1pPr>
            <a:lvl2pPr marL="450850" indent="-450850">
              <a:buFont typeface="Calibri" panose="020F0502020204030204" pitchFamily="34" charset="0"/>
              <a:buChar char="→"/>
              <a:defRPr sz="3000"/>
            </a:lvl2pPr>
            <a:lvl3pPr marL="803275" indent="-285750">
              <a:buFont typeface="Arial" panose="020B0604020202020204" pitchFamily="34" charset="0"/>
              <a:buChar char="•"/>
              <a:defRPr sz="2000"/>
            </a:lvl3pPr>
            <a:lvl4pPr marL="803275" indent="-285750">
              <a:buFont typeface="Arial" panose="020B0604020202020204" pitchFamily="34" charset="0"/>
              <a:buChar char="•"/>
              <a:defRPr/>
            </a:lvl4pPr>
            <a:lvl5pPr marL="1079500" indent="-285750">
              <a:buFont typeface="Calibri" panose="020F0502020204030204" pitchFamily="34" charset="0"/>
              <a:buChar char="▪"/>
              <a:tabLst>
                <a:tab pos="1077913" algn="l"/>
              </a:tabLst>
              <a:defRPr/>
            </a:lvl5pPr>
          </a:lstStyle>
          <a:p>
            <a:pPr lvl="0"/>
            <a:r>
              <a:rPr lang="de-DE" dirty="0" smtClean="0"/>
              <a:t>Textmasterformat bearbeiten</a:t>
            </a:r>
          </a:p>
          <a:p>
            <a:pPr lvl="1"/>
            <a:r>
              <a:rPr lang="de-DE" dirty="0" smtClean="0"/>
              <a:t>Zweite Ebene</a:t>
            </a:r>
          </a:p>
          <a:p>
            <a:pPr lvl="2"/>
            <a:r>
              <a:rPr lang="de-DE" dirty="0" smtClean="0"/>
              <a:t>Dritte Ebene</a:t>
            </a:r>
          </a:p>
          <a:p>
            <a:pPr lvl="4"/>
            <a:r>
              <a:rPr lang="de-DE" dirty="0" smtClean="0"/>
              <a:t>Vierte Ebene</a:t>
            </a:r>
          </a:p>
        </p:txBody>
      </p:sp>
      <p:sp>
        <p:nvSpPr>
          <p:cNvPr id="12" name="Inhaltsplatzhalter 3"/>
          <p:cNvSpPr>
            <a:spLocks noGrp="1"/>
          </p:cNvSpPr>
          <p:nvPr>
            <p:ph sz="quarter" idx="24" hasCustomPrompt="1"/>
          </p:nvPr>
        </p:nvSpPr>
        <p:spPr>
          <a:xfrm>
            <a:off x="6840537" y="1611548"/>
            <a:ext cx="1835151" cy="3977692"/>
          </a:xfrm>
        </p:spPr>
        <p:txBody>
          <a:bodyPr>
            <a:normAutofit/>
          </a:bodyPr>
          <a:lstStyle>
            <a:lvl1pPr>
              <a:defRPr sz="2000"/>
            </a:lvl1pPr>
          </a:lstStyle>
          <a:p>
            <a:pPr lvl="0"/>
            <a:r>
              <a:rPr lang="de-DE" dirty="0" smtClean="0"/>
              <a:t>Bild</a:t>
            </a:r>
            <a:endParaRPr lang="de-DE" dirty="0"/>
          </a:p>
        </p:txBody>
      </p:sp>
      <p:sp>
        <p:nvSpPr>
          <p:cNvPr id="24"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25"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26"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27" name="Inhaltsplatzhalter 24"/>
          <p:cNvSpPr>
            <a:spLocks noGrp="1"/>
          </p:cNvSpPr>
          <p:nvPr>
            <p:ph sz="quarter" idx="23"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
        <p:nvSpPr>
          <p:cNvPr id="28" name="Inhaltsplatzhalter 24"/>
          <p:cNvSpPr>
            <a:spLocks noGrp="1"/>
          </p:cNvSpPr>
          <p:nvPr>
            <p:ph sz="quarter" idx="25" hasCustomPrompt="1"/>
          </p:nvPr>
        </p:nvSpPr>
        <p:spPr>
          <a:xfrm>
            <a:off x="7596336" y="5589240"/>
            <a:ext cx="1079352" cy="720080"/>
          </a:xfrm>
        </p:spPr>
        <p:txBody>
          <a:bodyPr/>
          <a:lstStyle>
            <a:lvl1pPr algn="ctr">
              <a:defRPr sz="1600"/>
            </a:lvl1pPr>
          </a:lstStyle>
          <a:p>
            <a:pPr lvl="0"/>
            <a:r>
              <a:rPr lang="de-DE" dirty="0" smtClean="0"/>
              <a:t>Icon</a:t>
            </a:r>
            <a:endParaRPr lang="de-DE" dirty="0"/>
          </a:p>
        </p:txBody>
      </p:sp>
    </p:spTree>
    <p:extLst>
      <p:ext uri="{BB962C8B-B14F-4D97-AF65-F5344CB8AC3E}">
        <p14:creationId xmlns:p14="http://schemas.microsoft.com/office/powerpoint/2010/main" val="701576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 &amp; 2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AT"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7"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sp>
        <p:nvSpPr>
          <p:cNvPr id="20" name="Inhaltsplatzhalter 2"/>
          <p:cNvSpPr>
            <a:spLocks noGrp="1"/>
          </p:cNvSpPr>
          <p:nvPr>
            <p:ph idx="1"/>
          </p:nvPr>
        </p:nvSpPr>
        <p:spPr>
          <a:xfrm>
            <a:off x="457200" y="1600201"/>
            <a:ext cx="6275040" cy="3989039"/>
          </a:xfrm>
        </p:spPr>
        <p:txBody>
          <a:bodyPr/>
          <a:lstStyle>
            <a:lvl1pPr>
              <a:defRPr sz="3000"/>
            </a:lvl1pPr>
            <a:lvl2pPr marL="450850" indent="-450850">
              <a:buFont typeface="Calibri" panose="020F0502020204030204" pitchFamily="34" charset="0"/>
              <a:buChar char="→"/>
              <a:defRPr sz="3000"/>
            </a:lvl2pPr>
            <a:lvl3pPr marL="803275" indent="-285750">
              <a:buFont typeface="Arial" panose="020B0604020202020204" pitchFamily="34" charset="0"/>
              <a:buChar char="•"/>
              <a:defRPr sz="2000"/>
            </a:lvl3pPr>
            <a:lvl4pPr marL="803275" indent="-285750">
              <a:buFont typeface="Arial" panose="020B0604020202020204" pitchFamily="34" charset="0"/>
              <a:buChar char="•"/>
              <a:defRPr/>
            </a:lvl4pPr>
            <a:lvl5pPr marL="1079500" indent="-285750">
              <a:buFont typeface="Calibri" panose="020F0502020204030204" pitchFamily="34" charset="0"/>
              <a:buChar char="▪"/>
              <a:tabLst>
                <a:tab pos="1077913" algn="l"/>
              </a:tabLst>
              <a:defRPr/>
            </a:lvl5pPr>
          </a:lstStyle>
          <a:p>
            <a:pPr lvl="0"/>
            <a:r>
              <a:rPr lang="de-DE" dirty="0" smtClean="0"/>
              <a:t>Textmasterformat bearbeiten</a:t>
            </a:r>
          </a:p>
          <a:p>
            <a:pPr lvl="1"/>
            <a:r>
              <a:rPr lang="de-DE" dirty="0" smtClean="0"/>
              <a:t>Zweite Ebene</a:t>
            </a:r>
          </a:p>
          <a:p>
            <a:pPr lvl="2"/>
            <a:r>
              <a:rPr lang="de-DE" dirty="0" smtClean="0"/>
              <a:t>Dritte Ebene</a:t>
            </a:r>
          </a:p>
          <a:p>
            <a:pPr lvl="4"/>
            <a:r>
              <a:rPr lang="de-DE" dirty="0" smtClean="0"/>
              <a:t>Vierte Ebene</a:t>
            </a:r>
          </a:p>
        </p:txBody>
      </p:sp>
      <p:sp>
        <p:nvSpPr>
          <p:cNvPr id="14" name="Inhaltsplatzhalter 3"/>
          <p:cNvSpPr>
            <a:spLocks noGrp="1"/>
          </p:cNvSpPr>
          <p:nvPr>
            <p:ph sz="quarter" idx="25" hasCustomPrompt="1"/>
          </p:nvPr>
        </p:nvSpPr>
        <p:spPr>
          <a:xfrm>
            <a:off x="6840537" y="1611548"/>
            <a:ext cx="1835151" cy="1889460"/>
          </a:xfrm>
        </p:spPr>
        <p:txBody>
          <a:bodyPr>
            <a:normAutofit/>
          </a:bodyPr>
          <a:lstStyle>
            <a:lvl1pPr>
              <a:defRPr sz="2000"/>
            </a:lvl1pPr>
          </a:lstStyle>
          <a:p>
            <a:pPr lvl="0"/>
            <a:r>
              <a:rPr lang="de-DE" dirty="0" smtClean="0"/>
              <a:t>Bild</a:t>
            </a:r>
            <a:endParaRPr lang="de-DE" dirty="0"/>
          </a:p>
        </p:txBody>
      </p:sp>
      <p:sp>
        <p:nvSpPr>
          <p:cNvPr id="21" name="Inhaltsplatzhalter 3"/>
          <p:cNvSpPr>
            <a:spLocks noGrp="1"/>
          </p:cNvSpPr>
          <p:nvPr>
            <p:ph sz="quarter" idx="26" hasCustomPrompt="1"/>
          </p:nvPr>
        </p:nvSpPr>
        <p:spPr>
          <a:xfrm>
            <a:off x="6841752" y="3645024"/>
            <a:ext cx="1835151" cy="1944216"/>
          </a:xfrm>
        </p:spPr>
        <p:txBody>
          <a:bodyPr>
            <a:normAutofit/>
          </a:bodyPr>
          <a:lstStyle>
            <a:lvl1pPr>
              <a:defRPr sz="2000"/>
            </a:lvl1pPr>
          </a:lstStyle>
          <a:p>
            <a:pPr lvl="0"/>
            <a:r>
              <a:rPr lang="de-DE" dirty="0" smtClean="0"/>
              <a:t>Bild</a:t>
            </a:r>
            <a:endParaRPr lang="de-DE" dirty="0"/>
          </a:p>
        </p:txBody>
      </p:sp>
      <p:sp>
        <p:nvSpPr>
          <p:cNvPr id="16"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22"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23"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24" name="Inhaltsplatzhalter 24"/>
          <p:cNvSpPr>
            <a:spLocks noGrp="1"/>
          </p:cNvSpPr>
          <p:nvPr>
            <p:ph sz="quarter" idx="23"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
        <p:nvSpPr>
          <p:cNvPr id="25" name="Inhaltsplatzhalter 24"/>
          <p:cNvSpPr>
            <a:spLocks noGrp="1"/>
          </p:cNvSpPr>
          <p:nvPr>
            <p:ph sz="quarter" idx="27" hasCustomPrompt="1"/>
          </p:nvPr>
        </p:nvSpPr>
        <p:spPr>
          <a:xfrm>
            <a:off x="7596336" y="5589240"/>
            <a:ext cx="1079352" cy="720080"/>
          </a:xfrm>
        </p:spPr>
        <p:txBody>
          <a:bodyPr/>
          <a:lstStyle>
            <a:lvl1pPr algn="ctr">
              <a:defRPr sz="1600"/>
            </a:lvl1pPr>
          </a:lstStyle>
          <a:p>
            <a:pPr lvl="0"/>
            <a:r>
              <a:rPr lang="de-DE" dirty="0" smtClean="0"/>
              <a:t>Icon</a:t>
            </a:r>
            <a:endParaRPr lang="de-DE" dirty="0"/>
          </a:p>
        </p:txBody>
      </p:sp>
    </p:spTree>
    <p:extLst>
      <p:ext uri="{BB962C8B-B14F-4D97-AF65-F5344CB8AC3E}">
        <p14:creationId xmlns:p14="http://schemas.microsoft.com/office/powerpoint/2010/main" val="19114442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Hea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B92E16"/>
                </a:solidFill>
              </a:defRPr>
            </a:lvl1pPr>
          </a:lstStyle>
          <a:p>
            <a:r>
              <a:rPr lang="de-DE" dirty="0" smtClean="0"/>
              <a:t>Titelmasterformat durch Klicken bearbeiten</a:t>
            </a:r>
            <a:endParaRPr lang="de-AT"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7"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sp>
        <p:nvSpPr>
          <p:cNvPr id="10"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11"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12"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18" name="Inhaltsplatzhalter 24"/>
          <p:cNvSpPr>
            <a:spLocks noGrp="1"/>
          </p:cNvSpPr>
          <p:nvPr>
            <p:ph sz="quarter" idx="23"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
        <p:nvSpPr>
          <p:cNvPr id="19" name="Inhaltsplatzhalter 24"/>
          <p:cNvSpPr>
            <a:spLocks noGrp="1"/>
          </p:cNvSpPr>
          <p:nvPr>
            <p:ph sz="quarter" idx="25" hasCustomPrompt="1"/>
          </p:nvPr>
        </p:nvSpPr>
        <p:spPr>
          <a:xfrm>
            <a:off x="7596336" y="5589240"/>
            <a:ext cx="1079352" cy="720080"/>
          </a:xfrm>
        </p:spPr>
        <p:txBody>
          <a:bodyPr/>
          <a:lstStyle>
            <a:lvl1pPr algn="ctr">
              <a:defRPr sz="1600"/>
            </a:lvl1pPr>
          </a:lstStyle>
          <a:p>
            <a:pPr lvl="0"/>
            <a:r>
              <a:rPr lang="de-DE" dirty="0" smtClean="0"/>
              <a:t>Icon</a:t>
            </a:r>
            <a:endParaRPr lang="de-DE" dirty="0"/>
          </a:p>
        </p:txBody>
      </p:sp>
    </p:spTree>
    <p:extLst>
      <p:ext uri="{BB962C8B-B14F-4D97-AF65-F5344CB8AC3E}">
        <p14:creationId xmlns:p14="http://schemas.microsoft.com/office/powerpoint/2010/main" val="29619125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6" name="Foliennummernplatzhalter 5"/>
          <p:cNvSpPr>
            <a:spLocks noGrp="1"/>
          </p:cNvSpPr>
          <p:nvPr>
            <p:ph type="sldNum" sz="quarter" idx="12"/>
          </p:nvPr>
        </p:nvSpPr>
        <p:spPr>
          <a:xfrm>
            <a:off x="323528" y="6237312"/>
            <a:ext cx="576064" cy="365125"/>
          </a:xfrm>
        </p:spPr>
        <p:txBody>
          <a:bodyPr/>
          <a:lstStyle/>
          <a:p>
            <a:fld id="{3E8BD82E-AECA-4BDE-8DBB-411E34C6964C}" type="slidenum">
              <a:rPr lang="de-AT" smtClean="0"/>
              <a:pPr/>
              <a:t>‹Nr.›</a:t>
            </a:fld>
            <a:endParaRPr lang="de-AT" dirty="0"/>
          </a:p>
        </p:txBody>
      </p:sp>
      <p:sp>
        <p:nvSpPr>
          <p:cNvPr id="9" name="Inhaltsplatzhalter 24"/>
          <p:cNvSpPr>
            <a:spLocks noGrp="1"/>
          </p:cNvSpPr>
          <p:nvPr>
            <p:ph sz="quarter" idx="20" hasCustomPrompt="1"/>
          </p:nvPr>
        </p:nvSpPr>
        <p:spPr>
          <a:xfrm>
            <a:off x="1115616" y="5877272"/>
            <a:ext cx="1367755" cy="720551"/>
          </a:xfrm>
        </p:spPr>
        <p:txBody>
          <a:bodyPr/>
          <a:lstStyle>
            <a:lvl1pPr algn="ctr">
              <a:defRPr sz="1600"/>
            </a:lvl1pPr>
          </a:lstStyle>
          <a:p>
            <a:pPr lvl="0"/>
            <a:r>
              <a:rPr lang="de-DE" dirty="0" smtClean="0"/>
              <a:t>Logo 1</a:t>
            </a:r>
            <a:endParaRPr lang="de-DE" dirty="0"/>
          </a:p>
        </p:txBody>
      </p:sp>
      <p:sp>
        <p:nvSpPr>
          <p:cNvPr id="10" name="Inhaltsplatzhalter 24"/>
          <p:cNvSpPr>
            <a:spLocks noGrp="1"/>
          </p:cNvSpPr>
          <p:nvPr>
            <p:ph sz="quarter" idx="21" hasCustomPrompt="1"/>
          </p:nvPr>
        </p:nvSpPr>
        <p:spPr>
          <a:xfrm>
            <a:off x="2555776" y="5877272"/>
            <a:ext cx="1367755" cy="720551"/>
          </a:xfrm>
        </p:spPr>
        <p:txBody>
          <a:bodyPr/>
          <a:lstStyle>
            <a:lvl1pPr algn="ctr">
              <a:defRPr sz="1600"/>
            </a:lvl1pPr>
          </a:lstStyle>
          <a:p>
            <a:pPr lvl="0"/>
            <a:r>
              <a:rPr lang="de-DE" dirty="0" smtClean="0"/>
              <a:t>Logo 2</a:t>
            </a:r>
            <a:endParaRPr lang="de-DE" dirty="0"/>
          </a:p>
        </p:txBody>
      </p:sp>
      <p:sp>
        <p:nvSpPr>
          <p:cNvPr id="11" name="Inhaltsplatzhalter 24"/>
          <p:cNvSpPr>
            <a:spLocks noGrp="1"/>
          </p:cNvSpPr>
          <p:nvPr>
            <p:ph sz="quarter" idx="22" hasCustomPrompt="1"/>
          </p:nvPr>
        </p:nvSpPr>
        <p:spPr>
          <a:xfrm>
            <a:off x="3995936" y="5877272"/>
            <a:ext cx="1367755" cy="720551"/>
          </a:xfrm>
        </p:spPr>
        <p:txBody>
          <a:bodyPr/>
          <a:lstStyle>
            <a:lvl1pPr algn="ctr">
              <a:defRPr sz="1600"/>
            </a:lvl1pPr>
          </a:lstStyle>
          <a:p>
            <a:pPr lvl="0"/>
            <a:r>
              <a:rPr lang="de-DE" dirty="0" smtClean="0"/>
              <a:t>Logo 3</a:t>
            </a:r>
            <a:endParaRPr lang="de-DE" dirty="0"/>
          </a:p>
        </p:txBody>
      </p:sp>
      <p:sp>
        <p:nvSpPr>
          <p:cNvPr id="17" name="Inhaltsplatzhalter 24"/>
          <p:cNvSpPr>
            <a:spLocks noGrp="1"/>
          </p:cNvSpPr>
          <p:nvPr>
            <p:ph sz="quarter" idx="23" hasCustomPrompt="1"/>
          </p:nvPr>
        </p:nvSpPr>
        <p:spPr>
          <a:xfrm>
            <a:off x="5436096" y="5877272"/>
            <a:ext cx="1367755" cy="720551"/>
          </a:xfrm>
        </p:spPr>
        <p:txBody>
          <a:bodyPr/>
          <a:lstStyle>
            <a:lvl1pPr algn="ctr">
              <a:defRPr sz="1600"/>
            </a:lvl1pPr>
          </a:lstStyle>
          <a:p>
            <a:pPr lvl="0"/>
            <a:r>
              <a:rPr lang="de-DE" dirty="0" smtClean="0"/>
              <a:t>Logo 4</a:t>
            </a:r>
            <a:endParaRPr lang="de-DE" dirty="0"/>
          </a:p>
        </p:txBody>
      </p:sp>
      <p:sp>
        <p:nvSpPr>
          <p:cNvPr id="18" name="Inhaltsplatzhalter 24"/>
          <p:cNvSpPr>
            <a:spLocks noGrp="1"/>
          </p:cNvSpPr>
          <p:nvPr>
            <p:ph sz="quarter" idx="25" hasCustomPrompt="1"/>
          </p:nvPr>
        </p:nvSpPr>
        <p:spPr>
          <a:xfrm>
            <a:off x="7596336" y="5589240"/>
            <a:ext cx="1079352" cy="720080"/>
          </a:xfrm>
        </p:spPr>
        <p:txBody>
          <a:bodyPr/>
          <a:lstStyle>
            <a:lvl1pPr algn="ctr">
              <a:defRPr sz="1600"/>
            </a:lvl1pPr>
          </a:lstStyle>
          <a:p>
            <a:pPr lvl="0"/>
            <a:r>
              <a:rPr lang="de-DE" dirty="0" smtClean="0"/>
              <a:t>Icon</a:t>
            </a:r>
            <a:endParaRPr lang="de-DE" dirty="0"/>
          </a:p>
        </p:txBody>
      </p:sp>
    </p:spTree>
    <p:extLst>
      <p:ext uri="{BB962C8B-B14F-4D97-AF65-F5344CB8AC3E}">
        <p14:creationId xmlns:p14="http://schemas.microsoft.com/office/powerpoint/2010/main" val="12452047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8" y="295493"/>
            <a:ext cx="1440000" cy="351698"/>
          </a:xfrm>
          <a:prstGeom prst="rect">
            <a:avLst/>
          </a:prstGeom>
        </p:spPr>
      </p:pic>
      <p:sp>
        <p:nvSpPr>
          <p:cNvPr id="6" name="Foliennummernplatzhalter 5"/>
          <p:cNvSpPr txBox="1">
            <a:spLocks/>
          </p:cNvSpPr>
          <p:nvPr userDrawn="1"/>
        </p:nvSpPr>
        <p:spPr>
          <a:xfrm>
            <a:off x="323528" y="6237312"/>
            <a:ext cx="576064"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8BD82E-AECA-4BDE-8DBB-411E34C6964C}" type="slidenum">
              <a:rPr lang="de-AT" smtClean="0"/>
              <a:pPr/>
              <a:t>‹Nr.›</a:t>
            </a:fld>
            <a:endParaRPr lang="de-AT" dirty="0"/>
          </a:p>
        </p:txBody>
      </p:sp>
      <p:sp>
        <p:nvSpPr>
          <p:cNvPr id="9" name="Rechteck 8"/>
          <p:cNvSpPr/>
          <p:nvPr userDrawn="1"/>
        </p:nvSpPr>
        <p:spPr>
          <a:xfrm>
            <a:off x="644974" y="1556792"/>
            <a:ext cx="5727225" cy="3108543"/>
          </a:xfrm>
          <a:prstGeom prst="rect">
            <a:avLst/>
          </a:prstGeom>
        </p:spPr>
        <p:txBody>
          <a:bodyPr wrap="square">
            <a:spAutoFit/>
          </a:bodyPr>
          <a:lstStyle/>
          <a:p>
            <a:pPr marL="0" indent="0">
              <a:buNone/>
            </a:pPr>
            <a:r>
              <a:rPr lang="de-AT" sz="2800" b="1" dirty="0" smtClean="0"/>
              <a:t>OeAD-GmbH</a:t>
            </a:r>
            <a:endParaRPr lang="de-DE" sz="2800" b="1" dirty="0" smtClean="0"/>
          </a:p>
          <a:p>
            <a:pPr marL="0" indent="0">
              <a:spcBef>
                <a:spcPts val="0"/>
              </a:spcBef>
              <a:buNone/>
            </a:pPr>
            <a:r>
              <a:rPr lang="de-DE" sz="2800" dirty="0" err="1" smtClean="0"/>
              <a:t>Ebendorferstraße</a:t>
            </a:r>
            <a:r>
              <a:rPr lang="de-DE" sz="2800" dirty="0" smtClean="0"/>
              <a:t> 7</a:t>
            </a:r>
          </a:p>
          <a:p>
            <a:pPr marL="0" indent="0">
              <a:spcBef>
                <a:spcPts val="0"/>
              </a:spcBef>
              <a:buNone/>
            </a:pPr>
            <a:r>
              <a:rPr lang="de-DE" sz="2800" dirty="0" smtClean="0"/>
              <a:t>1010 Wien</a:t>
            </a:r>
          </a:p>
          <a:p>
            <a:pPr marL="0" indent="0">
              <a:spcBef>
                <a:spcPts val="0"/>
              </a:spcBef>
              <a:buNone/>
            </a:pPr>
            <a:r>
              <a:rPr lang="de-DE" sz="2800" dirty="0" smtClean="0"/>
              <a:t>T  </a:t>
            </a:r>
            <a:br>
              <a:rPr lang="de-DE" sz="2800" dirty="0" smtClean="0"/>
            </a:br>
            <a:r>
              <a:rPr lang="de-DE" sz="2800" dirty="0" smtClean="0"/>
              <a:t>F</a:t>
            </a:r>
            <a:br>
              <a:rPr lang="de-DE" sz="2800" dirty="0" smtClean="0"/>
            </a:br>
            <a:r>
              <a:rPr lang="de-DE" sz="2800" dirty="0" smtClean="0"/>
              <a:t>E  </a:t>
            </a:r>
          </a:p>
          <a:p>
            <a:pPr marL="0" indent="0">
              <a:spcBef>
                <a:spcPts val="0"/>
              </a:spcBef>
              <a:buNone/>
            </a:pPr>
            <a:r>
              <a:rPr lang="de-DE" sz="2800" dirty="0" smtClean="0"/>
              <a:t>W </a:t>
            </a:r>
            <a:endParaRPr lang="de-DE" sz="2800" dirty="0"/>
          </a:p>
        </p:txBody>
      </p:sp>
      <p:sp>
        <p:nvSpPr>
          <p:cNvPr id="12" name="Textplatzhalter 7"/>
          <p:cNvSpPr>
            <a:spLocks noGrp="1"/>
          </p:cNvSpPr>
          <p:nvPr>
            <p:ph type="body" sz="quarter" idx="14" hasCustomPrompt="1"/>
          </p:nvPr>
        </p:nvSpPr>
        <p:spPr>
          <a:xfrm>
            <a:off x="1078112" y="4117720"/>
            <a:ext cx="5472113" cy="576263"/>
          </a:xfrm>
        </p:spPr>
        <p:txBody>
          <a:bodyPr>
            <a:normAutofit/>
          </a:bodyPr>
          <a:lstStyle>
            <a:lvl1pPr marL="0" marR="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lang="de-DE" sz="2800" kern="1200" dirty="0">
                <a:solidFill>
                  <a:srgbClr val="B92E16"/>
                </a:solidFill>
                <a:latin typeface="+mj-lt"/>
                <a:ea typeface="+mj-ea"/>
                <a:cs typeface="+mj-cs"/>
              </a:defRPr>
            </a:lvl1pPr>
          </a:lstStyle>
          <a:p>
            <a:pPr marL="0" marR="0" lvl="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a:pPr>
            <a:r>
              <a:rPr lang="de-DE" sz="2800" dirty="0" smtClean="0"/>
              <a:t>www.oead.at</a:t>
            </a:r>
            <a:endParaRPr lang="de-DE" dirty="0"/>
          </a:p>
        </p:txBody>
      </p:sp>
      <p:sp>
        <p:nvSpPr>
          <p:cNvPr id="13" name="Textplatzhalter 7"/>
          <p:cNvSpPr>
            <a:spLocks noGrp="1"/>
          </p:cNvSpPr>
          <p:nvPr>
            <p:ph type="body" sz="quarter" idx="15" hasCustomPrompt="1"/>
          </p:nvPr>
        </p:nvSpPr>
        <p:spPr>
          <a:xfrm>
            <a:off x="1087233" y="3717032"/>
            <a:ext cx="5472113" cy="576263"/>
          </a:xfrm>
        </p:spPr>
        <p:txBody>
          <a:bodyPr>
            <a:normAutofit/>
          </a:bodyPr>
          <a:lstStyle>
            <a:lvl1pPr marL="0" marR="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lang="de-DE" sz="2800" kern="1200" dirty="0">
                <a:solidFill>
                  <a:srgbClr val="B92E16"/>
                </a:solidFill>
                <a:latin typeface="+mj-lt"/>
                <a:ea typeface="+mj-ea"/>
                <a:cs typeface="+mj-cs"/>
              </a:defRPr>
            </a:lvl1pPr>
          </a:lstStyle>
          <a:p>
            <a:pPr marL="0" marR="0" lvl="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a:pPr>
            <a:r>
              <a:rPr lang="de-DE" sz="2800" dirty="0" smtClean="0"/>
              <a:t>info@oead.at</a:t>
            </a:r>
            <a:endParaRPr lang="de-DE" dirty="0"/>
          </a:p>
        </p:txBody>
      </p:sp>
      <p:sp>
        <p:nvSpPr>
          <p:cNvPr id="14" name="Textplatzhalter 7"/>
          <p:cNvSpPr>
            <a:spLocks noGrp="1"/>
          </p:cNvSpPr>
          <p:nvPr>
            <p:ph type="body" sz="quarter" idx="16" hasCustomPrompt="1"/>
          </p:nvPr>
        </p:nvSpPr>
        <p:spPr>
          <a:xfrm>
            <a:off x="1081112" y="2844310"/>
            <a:ext cx="5472113" cy="576263"/>
          </a:xfrm>
        </p:spPr>
        <p:txBody>
          <a:bodyPr>
            <a:normAutofit/>
          </a:bodyPr>
          <a:lstStyle>
            <a:lvl1pPr marL="0" marR="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lang="de-DE" sz="2800" kern="1200" dirty="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a:pPr>
            <a:r>
              <a:rPr lang="de-DE" sz="2800" dirty="0" smtClean="0"/>
              <a:t>+43 1 534 08-0</a:t>
            </a:r>
            <a:endParaRPr lang="de-DE" dirty="0"/>
          </a:p>
        </p:txBody>
      </p:sp>
      <p:sp>
        <p:nvSpPr>
          <p:cNvPr id="15" name="Textplatzhalter 7"/>
          <p:cNvSpPr>
            <a:spLocks noGrp="1"/>
          </p:cNvSpPr>
          <p:nvPr>
            <p:ph type="body" sz="quarter" idx="17" hasCustomPrompt="1"/>
          </p:nvPr>
        </p:nvSpPr>
        <p:spPr>
          <a:xfrm>
            <a:off x="1086738" y="3275785"/>
            <a:ext cx="5472113" cy="576263"/>
          </a:xfrm>
        </p:spPr>
        <p:txBody>
          <a:bodyPr>
            <a:normAutofit/>
          </a:bodyPr>
          <a:lstStyle>
            <a:lvl1pPr marL="0" marR="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lang="de-DE" sz="2800" kern="1200" dirty="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20000"/>
              </a:spcBef>
              <a:spcAft>
                <a:spcPts val="0"/>
              </a:spcAft>
              <a:buClr>
                <a:srgbClr val="BA2E16"/>
              </a:buClr>
              <a:buSzTx/>
              <a:buFont typeface="Arial" panose="020B0604020202020204" pitchFamily="34" charset="0"/>
              <a:buNone/>
              <a:tabLst/>
              <a:defRPr/>
            </a:pPr>
            <a:r>
              <a:rPr lang="de-DE" sz="2800" dirty="0" smtClean="0"/>
              <a:t>+43 1 534 08-999</a:t>
            </a:r>
            <a:endParaRPr lang="de-DE" dirty="0"/>
          </a:p>
        </p:txBody>
      </p:sp>
    </p:spTree>
    <p:extLst>
      <p:ext uri="{BB962C8B-B14F-4D97-AF65-F5344CB8AC3E}">
        <p14:creationId xmlns:p14="http://schemas.microsoft.com/office/powerpoint/2010/main" val="38604208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46088" y="293803"/>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B1750-81D7-4734-ABC0-C0C5CFE1559B}" type="slidenum">
              <a:rPr lang="de-AT" smtClean="0"/>
              <a:t>‹Nr.›</a:t>
            </a:fld>
            <a:endParaRPr lang="de-AT"/>
          </a:p>
        </p:txBody>
      </p:sp>
    </p:spTree>
    <p:extLst>
      <p:ext uri="{BB962C8B-B14F-4D97-AF65-F5344CB8AC3E}">
        <p14:creationId xmlns:p14="http://schemas.microsoft.com/office/powerpoint/2010/main" val="4065504180"/>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2" r:id="rId4"/>
    <p:sldLayoutId id="2147483658" r:id="rId5"/>
    <p:sldLayoutId id="2147483659" r:id="rId6"/>
    <p:sldLayoutId id="2147483654" r:id="rId7"/>
    <p:sldLayoutId id="2147483655" r:id="rId8"/>
    <p:sldLayoutId id="2147483657" r:id="rId9"/>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rgbClr val="B92E16"/>
          </a:solidFill>
          <a:latin typeface="+mj-lt"/>
          <a:ea typeface="+mj-ea"/>
          <a:cs typeface="+mj-cs"/>
        </a:defRPr>
      </a:lvl1pPr>
    </p:titleStyle>
    <p:bodyStyle>
      <a:lvl1pPr marL="0" indent="0" algn="l" defTabSz="914400" rtl="0" eaLnBrk="1" latinLnBrk="0" hangingPunct="1">
        <a:spcBef>
          <a:spcPct val="20000"/>
        </a:spcBef>
        <a:buClr>
          <a:srgbClr val="BA2E16"/>
        </a:buClr>
        <a:buFont typeface="Arial" panose="020B0604020202020204" pitchFamily="34" charset="0"/>
        <a:buNone/>
        <a:defRPr sz="3200" kern="1200">
          <a:solidFill>
            <a:schemeClr val="tx1"/>
          </a:solidFill>
          <a:latin typeface="+mn-lt"/>
          <a:ea typeface="+mn-ea"/>
          <a:cs typeface="+mn-cs"/>
        </a:defRPr>
      </a:lvl1pPr>
      <a:lvl2pPr marL="534988" indent="-534988" algn="l" defTabSz="914400" rtl="0" eaLnBrk="1" latinLnBrk="0" hangingPunct="1">
        <a:spcBef>
          <a:spcPct val="20000"/>
        </a:spcBef>
        <a:buClr>
          <a:srgbClr val="B92E16"/>
        </a:buClr>
        <a:buSzPct val="90000"/>
        <a:buFont typeface="Calibri" panose="020F0502020204030204" pitchFamily="34" charset="0"/>
        <a:buChar char="→"/>
        <a:defRPr sz="2800" kern="1200">
          <a:solidFill>
            <a:schemeClr val="tx1"/>
          </a:solidFill>
          <a:latin typeface="+mn-lt"/>
          <a:ea typeface="+mn-ea"/>
          <a:cs typeface="+mn-cs"/>
        </a:defRPr>
      </a:lvl2pPr>
      <a:lvl3pPr marL="742950" indent="-285750" algn="l" defTabSz="914400" rtl="0" eaLnBrk="1" latinLnBrk="0" hangingPunct="1">
        <a:spcBef>
          <a:spcPct val="20000"/>
        </a:spcBef>
        <a:buClr>
          <a:srgbClr val="B92E16"/>
        </a:buClr>
        <a:buFont typeface="Arial" panose="020B0604020202020204" pitchFamily="34" charset="0"/>
        <a:buChar char="•"/>
        <a:defRPr sz="2400" kern="1200">
          <a:solidFill>
            <a:schemeClr val="tx1"/>
          </a:solidFill>
          <a:latin typeface="+mn-lt"/>
          <a:ea typeface="+mn-ea"/>
          <a:cs typeface="+mn-cs"/>
        </a:defRPr>
      </a:lvl3pPr>
      <a:lvl4pPr marL="984250" indent="-285750" algn="l" defTabSz="914400" rtl="0" eaLnBrk="1" latinLnBrk="0" hangingPunct="1">
        <a:spcBef>
          <a:spcPct val="20000"/>
        </a:spcBef>
        <a:buClr>
          <a:srgbClr val="B92E16"/>
        </a:buClr>
        <a:buFont typeface="Calibri" panose="020F0502020204030204" pitchFamily="34" charset="0"/>
        <a:buChar char="▪"/>
        <a:defRPr sz="2000" kern="1200">
          <a:solidFill>
            <a:schemeClr val="tx1"/>
          </a:solidFill>
          <a:latin typeface="+mn-lt"/>
          <a:ea typeface="+mn-ea"/>
          <a:cs typeface="+mn-cs"/>
        </a:defRPr>
      </a:lvl4pPr>
      <a:lvl5pPr marL="1260475" indent="-285750" algn="l" defTabSz="914400" rtl="0" eaLnBrk="1" latinLnBrk="0" hangingPunct="1">
        <a:spcBef>
          <a:spcPct val="20000"/>
        </a:spcBef>
        <a:buClr>
          <a:srgbClr val="B92E16"/>
        </a:buClr>
        <a:buFont typeface="Calibri" panose="020F050202020403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0BF14-A028-4F46-AD70-BFE0004FBF4E}" type="datetimeFigureOut">
              <a:rPr lang="de-AT" smtClean="0">
                <a:solidFill>
                  <a:prstClr val="black">
                    <a:tint val="75000"/>
                  </a:prstClr>
                </a:solidFill>
              </a:rPr>
              <a:pPr/>
              <a:t>22.10.2018</a:t>
            </a:fld>
            <a:endParaRPr lang="de-AT">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3D724-6F3D-43D0-8704-CE446029BAFE}"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166598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1043732" y="4437112"/>
            <a:ext cx="5976539" cy="1440160"/>
          </a:xfrm>
        </p:spPr>
        <p:txBody>
          <a:bodyPr>
            <a:noAutofit/>
          </a:bodyPr>
          <a:lstStyle/>
          <a:p>
            <a:r>
              <a:rPr lang="en-US" b="1" dirty="0" smtClean="0">
                <a:solidFill>
                  <a:srgbClr val="C00000"/>
                </a:solidFill>
              </a:rPr>
              <a:t>“Austria´s legal regulations for incoming students and internships”</a:t>
            </a:r>
          </a:p>
          <a:p>
            <a:r>
              <a:rPr lang="en-US" b="1" dirty="0" smtClean="0"/>
              <a:t>17 October 2018, BOKU</a:t>
            </a:r>
          </a:p>
          <a:p>
            <a:endParaRPr lang="de-DE" b="1" dirty="0"/>
          </a:p>
          <a:p>
            <a:r>
              <a:rPr lang="de-DE" b="1" dirty="0" smtClean="0"/>
              <a:t>Miriam Forster</a:t>
            </a:r>
            <a:endParaRPr lang="de-DE" b="1" dirty="0"/>
          </a:p>
        </p:txBody>
      </p:sp>
      <p:sp>
        <p:nvSpPr>
          <p:cNvPr id="3" name="Foliennummernplatzhalter 2"/>
          <p:cNvSpPr>
            <a:spLocks noGrp="1"/>
          </p:cNvSpPr>
          <p:nvPr>
            <p:ph type="sldNum" sz="quarter" idx="10"/>
          </p:nvPr>
        </p:nvSpPr>
        <p:spPr/>
        <p:txBody>
          <a:bodyPr/>
          <a:lstStyle/>
          <a:p>
            <a:fld id="{450B1750-81D7-4734-ABC0-C0C5CFE1559B}" type="slidenum">
              <a:rPr lang="de-AT" smtClean="0"/>
              <a:t>1</a:t>
            </a:fld>
            <a:endParaRPr lang="de-AT" dirty="0"/>
          </a:p>
        </p:txBody>
      </p:sp>
    </p:spTree>
    <p:extLst>
      <p:ext uri="{BB962C8B-B14F-4D97-AF65-F5344CB8AC3E}">
        <p14:creationId xmlns:p14="http://schemas.microsoft.com/office/powerpoint/2010/main" val="99209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Checklist Renewal “Residence </a:t>
            </a:r>
            <a:r>
              <a:rPr lang="en-US" dirty="0">
                <a:solidFill>
                  <a:srgbClr val="BA2E16"/>
                </a:solidFill>
              </a:rPr>
              <a:t>Permit – Student” </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10</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412776"/>
            <a:ext cx="8229600" cy="4677998"/>
          </a:xfrm>
        </p:spPr>
        <p:txBody>
          <a:bodyPr>
            <a:normAutofit/>
          </a:bodyPr>
          <a:lstStyle/>
          <a:p>
            <a:pPr marL="285750" indent="-285750">
              <a:buFont typeface="Wingdings" panose="05000000000000000000" pitchFamily="2" charset="2"/>
              <a:buChar char="Ø"/>
              <a:defRPr/>
            </a:pPr>
            <a:r>
              <a:rPr lang="en-US" altLang="de-DE" sz="1400" dirty="0">
                <a:latin typeface="Calibri" panose="020F0502020204030204" pitchFamily="34" charset="0"/>
              </a:rPr>
              <a:t>fully completed and signed application form</a:t>
            </a:r>
          </a:p>
          <a:p>
            <a:pPr marL="285750" indent="-285750">
              <a:buFont typeface="Wingdings" panose="05000000000000000000" pitchFamily="2" charset="2"/>
              <a:buChar char="Ø"/>
              <a:defRPr/>
            </a:pPr>
            <a:r>
              <a:rPr lang="en-US" altLang="de-DE" sz="1400" dirty="0">
                <a:latin typeface="Calibri" panose="020F0502020204030204" pitchFamily="34" charset="0"/>
              </a:rPr>
              <a:t>valid travel document</a:t>
            </a:r>
          </a:p>
          <a:p>
            <a:pPr marL="285750" indent="-285750">
              <a:buFont typeface="Wingdings" panose="05000000000000000000" pitchFamily="2" charset="2"/>
              <a:buChar char="Ø"/>
              <a:defRPr/>
            </a:pPr>
            <a:r>
              <a:rPr lang="en-US" altLang="de-DE" sz="1400" dirty="0">
                <a:latin typeface="Calibri" panose="020F0502020204030204" pitchFamily="34" charset="0"/>
              </a:rPr>
              <a:t>2 passport photos in accordance with ICAO-criteria (in </a:t>
            </a:r>
            <a:r>
              <a:rPr lang="en-US" altLang="de-DE" sz="1400" dirty="0" err="1">
                <a:latin typeface="Calibri" panose="020F0502020204030204" pitchFamily="34" charset="0"/>
              </a:rPr>
              <a:t>colour</a:t>
            </a:r>
            <a:r>
              <a:rPr lang="en-US" altLang="de-DE" sz="1400" dirty="0">
                <a:latin typeface="Calibri" panose="020F0502020204030204" pitchFamily="34" charset="0"/>
              </a:rPr>
              <a:t>, size 3,5 x 4,5 cm)</a:t>
            </a:r>
          </a:p>
          <a:p>
            <a:pPr marL="285750" indent="-285750">
              <a:buFont typeface="Wingdings" panose="05000000000000000000" pitchFamily="2" charset="2"/>
              <a:buChar char="Ø"/>
              <a:defRPr/>
            </a:pPr>
            <a:r>
              <a:rPr lang="en-US" altLang="de-DE" sz="1400" dirty="0">
                <a:latin typeface="Calibri" panose="020F0502020204030204" pitchFamily="34" charset="0"/>
              </a:rPr>
              <a:t>Proof of sufficient financial means to finance your stay for the whole duration of your stay; however, only for a maximum period of one year in advance:</a:t>
            </a:r>
          </a:p>
          <a:p>
            <a:pPr marL="554038" indent="-285750">
              <a:buFont typeface="Arial" panose="020B0604020202020204" pitchFamily="34" charset="0"/>
              <a:buChar char="•"/>
              <a:defRPr/>
            </a:pPr>
            <a:r>
              <a:rPr lang="en-US" altLang="de-DE" sz="1400" dirty="0">
                <a:latin typeface="Calibri" panose="020F0502020204030204" pitchFamily="34" charset="0"/>
              </a:rPr>
              <a:t>for students up to the age of 24: </a:t>
            </a:r>
            <a:r>
              <a:rPr lang="en-US" altLang="de-DE" sz="1400" b="1" dirty="0">
                <a:latin typeface="Calibri" panose="020F0502020204030204" pitchFamily="34" charset="0"/>
              </a:rPr>
              <a:t>EUR 502.24 per month </a:t>
            </a:r>
            <a:r>
              <a:rPr lang="en-US" altLang="de-DE" sz="1400" dirty="0">
                <a:latin typeface="Calibri" panose="020F0502020204030204" pitchFamily="34" charset="0"/>
              </a:rPr>
              <a:t>[</a:t>
            </a:r>
            <a:r>
              <a:rPr lang="en-US" altLang="de-DE" sz="1400" dirty="0" smtClean="0">
                <a:latin typeface="Calibri" panose="020F0502020204030204" pitchFamily="34" charset="0"/>
              </a:rPr>
              <a:t>2018]</a:t>
            </a:r>
            <a:endParaRPr lang="en-US" altLang="de-DE" sz="1400" dirty="0">
              <a:latin typeface="Calibri" panose="020F0502020204030204" pitchFamily="34" charset="0"/>
            </a:endParaRPr>
          </a:p>
          <a:p>
            <a:pPr marL="554038" indent="-285750">
              <a:buFont typeface="Arial" panose="020B0604020202020204" pitchFamily="34" charset="0"/>
              <a:buChar char="•"/>
              <a:defRPr/>
            </a:pPr>
            <a:r>
              <a:rPr lang="en-US" altLang="de-DE" sz="1400" dirty="0">
                <a:latin typeface="Calibri" panose="020F0502020204030204" pitchFamily="34" charset="0"/>
              </a:rPr>
              <a:t>for students aged 24 or older: </a:t>
            </a:r>
            <a:r>
              <a:rPr lang="en-US" altLang="de-DE" sz="1400" b="1" dirty="0">
                <a:latin typeface="Calibri" panose="020F0502020204030204" pitchFamily="34" charset="0"/>
              </a:rPr>
              <a:t>EUR 909.42 per month </a:t>
            </a:r>
            <a:r>
              <a:rPr lang="en-US" altLang="de-DE" sz="1400" dirty="0">
                <a:latin typeface="Calibri" panose="020F0502020204030204" pitchFamily="34" charset="0"/>
              </a:rPr>
              <a:t>[</a:t>
            </a:r>
            <a:r>
              <a:rPr lang="en-US" altLang="de-DE" sz="1400" dirty="0" smtClean="0">
                <a:latin typeface="Calibri" panose="020F0502020204030204" pitchFamily="34" charset="0"/>
              </a:rPr>
              <a:t>2018]</a:t>
            </a:r>
            <a:endParaRPr lang="en-US" altLang="de-DE" sz="1400" dirty="0">
              <a:latin typeface="Calibri" panose="020F0502020204030204" pitchFamily="34" charset="0"/>
            </a:endParaRPr>
          </a:p>
          <a:p>
            <a:pPr marL="268288">
              <a:defRPr/>
            </a:pPr>
            <a:r>
              <a:rPr lang="en-US" altLang="de-DE" sz="1400" dirty="0" smtClean="0">
                <a:latin typeface="Calibri" panose="020F0502020204030204" pitchFamily="34" charset="0"/>
                <a:sym typeface="Wingdings" panose="05000000000000000000" pitchFamily="2" charset="2"/>
              </a:rPr>
              <a:t></a:t>
            </a:r>
            <a:r>
              <a:rPr lang="en-US" altLang="de-DE" sz="1400" dirty="0" smtClean="0">
                <a:latin typeface="Calibri" panose="020F0502020204030204" pitchFamily="34" charset="0"/>
              </a:rPr>
              <a:t>These </a:t>
            </a:r>
            <a:r>
              <a:rPr lang="en-US" altLang="de-DE" sz="1400" dirty="0">
                <a:latin typeface="Calibri" panose="020F0502020204030204" pitchFamily="34" charset="0"/>
              </a:rPr>
              <a:t>amounts include rent for accommodation of up to </a:t>
            </a:r>
            <a:r>
              <a:rPr lang="en-US" altLang="de-DE" sz="1400" b="1" dirty="0">
                <a:latin typeface="Calibri" panose="020F0502020204030204" pitchFamily="34" charset="0"/>
              </a:rPr>
              <a:t>EUR</a:t>
            </a:r>
            <a:r>
              <a:rPr lang="en-US" altLang="de-DE" sz="1400" dirty="0">
                <a:latin typeface="Calibri" panose="020F0502020204030204" pitchFamily="34" charset="0"/>
              </a:rPr>
              <a:t> </a:t>
            </a:r>
            <a:r>
              <a:rPr lang="en-US" altLang="de-DE" sz="1400" b="1" dirty="0">
                <a:latin typeface="Calibri" panose="020F0502020204030204" pitchFamily="34" charset="0"/>
              </a:rPr>
              <a:t>288.87</a:t>
            </a:r>
            <a:r>
              <a:rPr lang="en-US" altLang="de-DE" sz="1400" dirty="0" smtClean="0">
                <a:latin typeface="Calibri" panose="020F0502020204030204" pitchFamily="34" charset="0"/>
              </a:rPr>
              <a:t> </a:t>
            </a:r>
            <a:r>
              <a:rPr lang="en-US" altLang="de-DE" sz="1400" dirty="0">
                <a:latin typeface="Calibri" panose="020F0502020204030204" pitchFamily="34" charset="0"/>
              </a:rPr>
              <a:t>per month. If the actual rent is higher, additional means must be proven </a:t>
            </a:r>
            <a:endParaRPr lang="en-US" altLang="de-DE" sz="1400" dirty="0" smtClean="0">
              <a:latin typeface="Calibri" panose="020F0502020204030204" pitchFamily="34" charset="0"/>
            </a:endParaRPr>
          </a:p>
          <a:p>
            <a:pPr marL="285750" indent="-285750">
              <a:buFont typeface="Wingdings" panose="05000000000000000000" pitchFamily="2" charset="2"/>
              <a:buChar char="Ø"/>
              <a:defRPr/>
            </a:pPr>
            <a:r>
              <a:rPr lang="en-US" altLang="de-DE" sz="1400" dirty="0" smtClean="0">
                <a:latin typeface="Calibri" panose="020F0502020204030204" pitchFamily="34" charset="0"/>
              </a:rPr>
              <a:t>Proof </a:t>
            </a:r>
            <a:r>
              <a:rPr lang="en-US" altLang="de-DE" sz="1400" dirty="0">
                <a:latin typeface="Calibri" panose="020F0502020204030204" pitchFamily="34" charset="0"/>
              </a:rPr>
              <a:t>of a legal claim to accommodation in Austria </a:t>
            </a:r>
          </a:p>
          <a:p>
            <a:pPr marL="285750" indent="-285750">
              <a:buFont typeface="Wingdings" panose="05000000000000000000" pitchFamily="2" charset="2"/>
              <a:buChar char="Ø"/>
              <a:defRPr/>
            </a:pPr>
            <a:r>
              <a:rPr lang="en-US" altLang="de-DE" sz="1400" dirty="0">
                <a:latin typeface="Calibri" panose="020F0502020204030204" pitchFamily="34" charset="0"/>
              </a:rPr>
              <a:t>Proof of a health insurance </a:t>
            </a:r>
            <a:r>
              <a:rPr lang="en-US" altLang="de-DE" sz="1400" dirty="0" smtClean="0">
                <a:latin typeface="Calibri" panose="020F0502020204030204" pitchFamily="34" charset="0"/>
              </a:rPr>
              <a:t>that covers all risks</a:t>
            </a:r>
            <a:endParaRPr lang="en-US" altLang="de-DE" sz="1400" dirty="0">
              <a:latin typeface="Calibri" panose="020F0502020204030204" pitchFamily="34" charset="0"/>
            </a:endParaRPr>
          </a:p>
          <a:p>
            <a:pPr marL="285750" indent="-285750">
              <a:buFont typeface="Wingdings" panose="05000000000000000000" pitchFamily="2" charset="2"/>
              <a:buChar char="Ø"/>
              <a:defRPr/>
            </a:pPr>
            <a:r>
              <a:rPr lang="en-US" altLang="de-DE" sz="1400" dirty="0" smtClean="0">
                <a:latin typeface="Calibri" panose="020F0502020204030204" pitchFamily="34" charset="0"/>
              </a:rPr>
              <a:t>Confirmation </a:t>
            </a:r>
            <a:r>
              <a:rPr lang="en-US" altLang="de-DE" sz="1400" dirty="0">
                <a:latin typeface="Calibri" panose="020F0502020204030204" pitchFamily="34" charset="0"/>
              </a:rPr>
              <a:t>of the continuation of your studies by your university</a:t>
            </a:r>
          </a:p>
          <a:p>
            <a:pPr marL="285750" indent="-285750">
              <a:buFont typeface="Wingdings" panose="05000000000000000000" pitchFamily="2" charset="2"/>
              <a:buChar char="Ø"/>
              <a:defRPr/>
            </a:pPr>
            <a:r>
              <a:rPr lang="en-US" altLang="de-DE" sz="1400" dirty="0" smtClean="0">
                <a:latin typeface="Calibri" panose="020F0502020204030204" pitchFamily="34" charset="0"/>
              </a:rPr>
              <a:t>Written </a:t>
            </a:r>
            <a:r>
              <a:rPr lang="en-US" altLang="de-DE" sz="1400" dirty="0">
                <a:latin typeface="Calibri" panose="020F0502020204030204" pitchFamily="34" charset="0"/>
              </a:rPr>
              <a:t>proof of the successful course of your studies by the university:</a:t>
            </a:r>
          </a:p>
          <a:p>
            <a:pPr marL="285750" indent="-285750">
              <a:buFont typeface="Wingdings" panose="05000000000000000000" pitchFamily="2" charset="2"/>
              <a:buChar char="Ø"/>
              <a:defRPr/>
            </a:pPr>
            <a:r>
              <a:rPr lang="en-US" altLang="de-DE" sz="1400" dirty="0" smtClean="0">
                <a:latin typeface="Calibri" panose="020F0502020204030204" pitchFamily="34" charset="0"/>
              </a:rPr>
              <a:t>Passed </a:t>
            </a:r>
            <a:r>
              <a:rPr lang="en-US" altLang="de-DE" sz="1400" dirty="0">
                <a:latin typeface="Calibri" panose="020F0502020204030204" pitchFamily="34" charset="0"/>
              </a:rPr>
              <a:t>examinations corresponding to </a:t>
            </a:r>
            <a:r>
              <a:rPr lang="en-US" altLang="de-DE" sz="1400" b="1" dirty="0">
                <a:latin typeface="Calibri" panose="020F0502020204030204" pitchFamily="34" charset="0"/>
              </a:rPr>
              <a:t>8 hours/week </a:t>
            </a:r>
            <a:r>
              <a:rPr lang="en-US" altLang="de-DE" sz="1400" i="1" dirty="0">
                <a:latin typeface="Calibri" panose="020F0502020204030204" pitchFamily="34" charset="0"/>
              </a:rPr>
              <a:t>or</a:t>
            </a:r>
            <a:r>
              <a:rPr lang="en-US" altLang="de-DE" sz="1400" dirty="0">
                <a:latin typeface="Calibri" panose="020F0502020204030204" pitchFamily="34" charset="0"/>
              </a:rPr>
              <a:t> </a:t>
            </a:r>
            <a:r>
              <a:rPr lang="en-US" altLang="de-DE" sz="1400" b="1" dirty="0">
                <a:latin typeface="Calibri" panose="020F0502020204030204" pitchFamily="34" charset="0"/>
              </a:rPr>
              <a:t>16 ECTS/academic year</a:t>
            </a:r>
            <a:r>
              <a:rPr lang="en-US" altLang="de-DE" sz="1400" dirty="0">
                <a:latin typeface="Calibri" panose="020F0502020204030204" pitchFamily="34" charset="0"/>
              </a:rPr>
              <a:t> </a:t>
            </a:r>
            <a:r>
              <a:rPr lang="en-US" altLang="de-DE" sz="1400" i="1" dirty="0">
                <a:latin typeface="Calibri" panose="020F0502020204030204" pitchFamily="34" charset="0"/>
              </a:rPr>
              <a:t>or </a:t>
            </a:r>
            <a:r>
              <a:rPr lang="en-US" altLang="de-DE" sz="1400" dirty="0" smtClean="0">
                <a:latin typeface="Calibri" panose="020F0502020204030204" pitchFamily="34" charset="0"/>
              </a:rPr>
              <a:t>a </a:t>
            </a:r>
            <a:r>
              <a:rPr lang="en-US" altLang="de-DE" sz="1400" b="1" dirty="0">
                <a:latin typeface="Calibri" panose="020F0502020204030204" pitchFamily="34" charset="0"/>
              </a:rPr>
              <a:t>p</a:t>
            </a:r>
            <a:r>
              <a:rPr lang="en-US" altLang="de-DE" sz="1400" b="1" dirty="0" smtClean="0">
                <a:latin typeface="Calibri" panose="020F0502020204030204" pitchFamily="34" charset="0"/>
              </a:rPr>
              <a:t>ositive report/confirmation from </a:t>
            </a:r>
            <a:r>
              <a:rPr lang="en-US" altLang="de-DE" sz="1400" b="1" dirty="0">
                <a:latin typeface="Calibri" panose="020F0502020204030204" pitchFamily="34" charset="0"/>
              </a:rPr>
              <a:t>your academic </a:t>
            </a:r>
            <a:r>
              <a:rPr lang="en-US" altLang="de-DE" sz="1400" b="1" dirty="0" smtClean="0">
                <a:latin typeface="Calibri" panose="020F0502020204030204" pitchFamily="34" charset="0"/>
              </a:rPr>
              <a:t>supervisor (</a:t>
            </a:r>
            <a:r>
              <a:rPr lang="en-US" altLang="de-DE" sz="1400" b="1" i="1" dirty="0" smtClean="0">
                <a:latin typeface="Calibri" panose="020F0502020204030204" pitchFamily="34" charset="0"/>
              </a:rPr>
              <a:t>Mentor</a:t>
            </a:r>
            <a:r>
              <a:rPr lang="en-US" altLang="de-DE" sz="1400" b="1" dirty="0" smtClean="0">
                <a:latin typeface="Calibri" panose="020F0502020204030204" pitchFamily="34" charset="0"/>
              </a:rPr>
              <a:t>) </a:t>
            </a:r>
            <a:endParaRPr lang="en-US" altLang="de-DE" sz="1400" b="1" dirty="0">
              <a:latin typeface="Calibri" panose="020F0502020204030204" pitchFamily="34" charset="0"/>
            </a:endParaRPr>
          </a:p>
          <a:p>
            <a:pPr marL="285750" indent="-285750">
              <a:buFont typeface="Wingdings" panose="05000000000000000000" pitchFamily="2" charset="2"/>
              <a:buChar char="Ø"/>
              <a:defRPr/>
            </a:pPr>
            <a:r>
              <a:rPr lang="en-US" altLang="de-DE" sz="1400" dirty="0">
                <a:latin typeface="Calibri" panose="020F0502020204030204" pitchFamily="34" charset="0"/>
              </a:rPr>
              <a:t>Confirmation of continued enrolment by the university (</a:t>
            </a:r>
            <a:r>
              <a:rPr lang="en-US" altLang="de-DE" sz="1400" i="1" dirty="0" err="1">
                <a:latin typeface="Calibri" panose="020F0502020204030204" pitchFamily="34" charset="0"/>
              </a:rPr>
              <a:t>Fortsetzungsbestätigung</a:t>
            </a:r>
            <a:r>
              <a:rPr lang="en-US" altLang="de-DE" sz="1400" dirty="0">
                <a:latin typeface="Calibri" panose="020F0502020204030204" pitchFamily="34" charset="0"/>
              </a:rPr>
              <a:t>)</a:t>
            </a:r>
          </a:p>
          <a:p>
            <a:pPr marL="285750" indent="-285750">
              <a:buFont typeface="Wingdings" panose="05000000000000000000" pitchFamily="2" charset="2"/>
              <a:buChar char="Ø"/>
              <a:defRPr/>
            </a:pPr>
            <a:r>
              <a:rPr lang="en-US" altLang="de-DE" sz="1400" dirty="0">
                <a:latin typeface="Calibri" panose="020F0502020204030204" pitchFamily="34" charset="0"/>
              </a:rPr>
              <a:t>Current record of studies (</a:t>
            </a:r>
            <a:r>
              <a:rPr lang="en-US" altLang="de-DE" sz="1400" i="1" dirty="0" err="1">
                <a:latin typeface="Calibri" panose="020F0502020204030204" pitchFamily="34" charset="0"/>
              </a:rPr>
              <a:t>Studienbuchblatt</a:t>
            </a:r>
            <a:r>
              <a:rPr lang="en-US" altLang="de-DE" sz="1400" dirty="0">
                <a:latin typeface="Calibri" panose="020F0502020204030204" pitchFamily="34" charset="0"/>
              </a:rPr>
              <a:t>)</a:t>
            </a:r>
          </a:p>
          <a:p>
            <a:pPr marL="285750" indent="-285750">
              <a:buFont typeface="Wingdings" panose="05000000000000000000" pitchFamily="2" charset="2"/>
              <a:buChar char="Ø"/>
              <a:defRPr/>
            </a:pPr>
            <a:r>
              <a:rPr lang="en-US" altLang="de-DE" sz="1400" dirty="0">
                <a:latin typeface="Calibri" panose="020F0502020204030204" pitchFamily="34" charset="0"/>
              </a:rPr>
              <a:t>The fee for the renewal of the residence permit is EUR </a:t>
            </a:r>
            <a:r>
              <a:rPr lang="en-US" altLang="de-DE" sz="1400" dirty="0" smtClean="0">
                <a:latin typeface="Calibri" panose="020F0502020204030204" pitchFamily="34" charset="0"/>
              </a:rPr>
              <a:t>160</a:t>
            </a:r>
            <a:r>
              <a:rPr lang="en-US" altLang="de-DE" sz="1400" dirty="0">
                <a:latin typeface="Calibri" panose="020F0502020204030204" pitchFamily="34" charset="0"/>
              </a:rPr>
              <a:t>.-. </a:t>
            </a:r>
            <a:r>
              <a:rPr lang="en-US" altLang="de-DE" sz="1400" dirty="0" smtClean="0">
                <a:latin typeface="Calibri" panose="020F0502020204030204" pitchFamily="34" charset="0"/>
              </a:rPr>
              <a:t>Additional fees </a:t>
            </a:r>
            <a:r>
              <a:rPr lang="en-US" altLang="de-DE" sz="1400" dirty="0">
                <a:latin typeface="Calibri" panose="020F0502020204030204" pitchFamily="34" charset="0"/>
              </a:rPr>
              <a:t>may </a:t>
            </a:r>
            <a:r>
              <a:rPr lang="en-US" altLang="de-DE" sz="1400" dirty="0" smtClean="0">
                <a:latin typeface="Calibri" panose="020F0502020204030204" pitchFamily="34" charset="0"/>
              </a:rPr>
              <a:t>apply.</a:t>
            </a:r>
            <a:endParaRPr lang="en-US" altLang="de-DE" sz="1400" dirty="0">
              <a:latin typeface="Calibri" panose="020F0502020204030204" pitchFamily="34" charset="0"/>
            </a:endParaRPr>
          </a:p>
          <a:p>
            <a:endParaRPr lang="de-AT" dirty="0"/>
          </a:p>
        </p:txBody>
      </p:sp>
    </p:spTree>
    <p:extLst>
      <p:ext uri="{BB962C8B-B14F-4D97-AF65-F5344CB8AC3E}">
        <p14:creationId xmlns:p14="http://schemas.microsoft.com/office/powerpoint/2010/main" val="2886559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Working in Austria – Students</a:t>
            </a:r>
            <a:br>
              <a:rPr lang="en-US" dirty="0" smtClean="0">
                <a:solidFill>
                  <a:srgbClr val="BA2E16"/>
                </a:solidFill>
              </a:rPr>
            </a:br>
            <a:r>
              <a:rPr lang="en-US" dirty="0" smtClean="0">
                <a:solidFill>
                  <a:srgbClr val="BA2E16"/>
                </a:solidFill>
              </a:rPr>
              <a:t>General regulations </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11</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628800"/>
            <a:ext cx="8229600" cy="4461974"/>
          </a:xfrm>
        </p:spPr>
        <p:txBody>
          <a:bodyPr>
            <a:normAutofit lnSpcReduction="10000"/>
          </a:bodyPr>
          <a:lstStyle/>
          <a:p>
            <a:pPr marL="342900" lvl="0" indent="-342900" eaLnBrk="0" fontAlgn="base" hangingPunct="0">
              <a:lnSpc>
                <a:spcPct val="120000"/>
              </a:lnSpc>
              <a:spcBef>
                <a:spcPct val="0"/>
              </a:spcBef>
              <a:spcAft>
                <a:spcPct val="0"/>
              </a:spcAft>
              <a:buClrTx/>
              <a:buFont typeface="Wingdings" panose="05000000000000000000" pitchFamily="2" charset="2"/>
              <a:buChar char="Ø"/>
              <a:defRPr/>
            </a:pPr>
            <a:r>
              <a:rPr lang="en-US" sz="2100" kern="0" dirty="0" smtClean="0">
                <a:solidFill>
                  <a:srgbClr val="000000"/>
                </a:solidFill>
                <a:latin typeface="Calibri" panose="020F0502020204030204" pitchFamily="34" charset="0"/>
              </a:rPr>
              <a:t>Holders </a:t>
            </a:r>
            <a:r>
              <a:rPr lang="en-US" sz="2100" kern="0" dirty="0">
                <a:solidFill>
                  <a:srgbClr val="000000"/>
                </a:solidFill>
                <a:latin typeface="Calibri" panose="020F0502020204030204" pitchFamily="34" charset="0"/>
              </a:rPr>
              <a:t>of a “Residence Permit – Student” </a:t>
            </a:r>
            <a:r>
              <a:rPr lang="en-US" sz="2100" kern="0" dirty="0" smtClean="0">
                <a:solidFill>
                  <a:srgbClr val="000000"/>
                </a:solidFill>
                <a:latin typeface="Calibri" panose="020F0502020204030204" pitchFamily="34" charset="0"/>
              </a:rPr>
              <a:t>and Croatian Nationals can </a:t>
            </a:r>
            <a:r>
              <a:rPr lang="en-US" sz="2100" kern="0" dirty="0">
                <a:solidFill>
                  <a:srgbClr val="000000"/>
                </a:solidFill>
                <a:latin typeface="Calibri" panose="020F0502020204030204" pitchFamily="34" charset="0"/>
              </a:rPr>
              <a:t>get a </a:t>
            </a:r>
            <a:r>
              <a:rPr lang="en-US" sz="2100" b="1" kern="0" dirty="0">
                <a:solidFill>
                  <a:srgbClr val="000000"/>
                </a:solidFill>
                <a:latin typeface="Calibri" panose="020F0502020204030204" pitchFamily="34" charset="0"/>
              </a:rPr>
              <a:t>work permit </a:t>
            </a:r>
            <a:r>
              <a:rPr lang="en-US" sz="2100" b="1" kern="0" dirty="0" smtClean="0">
                <a:solidFill>
                  <a:srgbClr val="000000"/>
                </a:solidFill>
                <a:latin typeface="Calibri" panose="020F0502020204030204" pitchFamily="34" charset="0"/>
              </a:rPr>
              <a:t>(</a:t>
            </a:r>
            <a:r>
              <a:rPr lang="en-US" sz="2100" kern="0" dirty="0" smtClean="0">
                <a:solidFill>
                  <a:srgbClr val="000000"/>
                </a:solidFill>
                <a:latin typeface="Calibri" panose="020F0502020204030204" pitchFamily="34" charset="0"/>
              </a:rPr>
              <a:t>for </a:t>
            </a:r>
            <a:r>
              <a:rPr lang="en-US" sz="2100" kern="0" dirty="0">
                <a:solidFill>
                  <a:srgbClr val="000000"/>
                </a:solidFill>
                <a:latin typeface="Calibri" panose="020F0502020204030204" pitchFamily="34" charset="0"/>
              </a:rPr>
              <a:t>employment </a:t>
            </a:r>
            <a:r>
              <a:rPr lang="en-US" sz="2100" kern="0" dirty="0" smtClean="0">
                <a:solidFill>
                  <a:srgbClr val="000000"/>
                </a:solidFill>
                <a:latin typeface="Calibri" panose="020F0502020204030204" pitchFamily="34" charset="0"/>
              </a:rPr>
              <a:t>with </a:t>
            </a:r>
            <a:r>
              <a:rPr lang="en-US" sz="2100" kern="0" dirty="0">
                <a:solidFill>
                  <a:srgbClr val="000000"/>
                </a:solidFill>
                <a:latin typeface="Calibri" panose="020F0502020204030204" pitchFamily="34" charset="0"/>
              </a:rPr>
              <a:t>an employment </a:t>
            </a:r>
            <a:r>
              <a:rPr lang="en-US" sz="2100" kern="0" dirty="0" smtClean="0">
                <a:solidFill>
                  <a:srgbClr val="000000"/>
                </a:solidFill>
                <a:latin typeface="Calibri" panose="020F0502020204030204" pitchFamily="34" charset="0"/>
              </a:rPr>
              <a:t>contract) </a:t>
            </a:r>
            <a:r>
              <a:rPr lang="en-US" sz="2100" kern="0" dirty="0">
                <a:solidFill>
                  <a:srgbClr val="000000"/>
                </a:solidFill>
                <a:latin typeface="Calibri" panose="020F0502020204030204" pitchFamily="34" charset="0"/>
              </a:rPr>
              <a:t>for up to </a:t>
            </a:r>
            <a:r>
              <a:rPr lang="en-US" sz="2100" b="1" kern="0" dirty="0">
                <a:solidFill>
                  <a:srgbClr val="000000"/>
                </a:solidFill>
                <a:latin typeface="Calibri" panose="020F0502020204030204" pitchFamily="34" charset="0"/>
              </a:rPr>
              <a:t>20 </a:t>
            </a:r>
            <a:r>
              <a:rPr lang="en-US" sz="2100" b="1" kern="0" dirty="0" smtClean="0">
                <a:solidFill>
                  <a:srgbClr val="000000"/>
                </a:solidFill>
                <a:latin typeface="Calibri" panose="020F0502020204030204" pitchFamily="34" charset="0"/>
              </a:rPr>
              <a:t>hours/week</a:t>
            </a:r>
          </a:p>
          <a:p>
            <a:pPr marL="342900" lvl="0" indent="-342900" eaLnBrk="0" fontAlgn="base" hangingPunct="0">
              <a:lnSpc>
                <a:spcPct val="120000"/>
              </a:lnSpc>
              <a:spcBef>
                <a:spcPct val="0"/>
              </a:spcBef>
              <a:spcAft>
                <a:spcPct val="0"/>
              </a:spcAft>
              <a:buClrTx/>
              <a:buFont typeface="Wingdings" panose="05000000000000000000" pitchFamily="2" charset="2"/>
              <a:buChar char="Ø"/>
              <a:defRPr/>
            </a:pPr>
            <a:endParaRPr lang="en-GB" sz="2100" kern="0" dirty="0">
              <a:solidFill>
                <a:srgbClr val="000000"/>
              </a:solidFill>
              <a:latin typeface="Calibri" panose="020F0502020204030204" pitchFamily="34" charset="0"/>
            </a:endParaRPr>
          </a:p>
          <a:p>
            <a:pPr marL="355600" lvl="0" algn="just" eaLnBrk="0" fontAlgn="base" hangingPunct="0">
              <a:lnSpc>
                <a:spcPct val="120000"/>
              </a:lnSpc>
              <a:spcBef>
                <a:spcPct val="0"/>
              </a:spcBef>
              <a:spcAft>
                <a:spcPct val="0"/>
              </a:spcAft>
              <a:buClrTx/>
              <a:defRPr/>
            </a:pPr>
            <a:r>
              <a:rPr lang="en-GB" sz="2100" kern="0" dirty="0">
                <a:solidFill>
                  <a:srgbClr val="000000"/>
                </a:solidFill>
                <a:latin typeface="Calibri" panose="020F0502020204030204" pitchFamily="34" charset="0"/>
                <a:sym typeface="Wingdings" panose="05000000000000000000" pitchFamily="2" charset="2"/>
              </a:rPr>
              <a:t></a:t>
            </a:r>
            <a:r>
              <a:rPr lang="en-GB" sz="2100" kern="0" dirty="0">
                <a:solidFill>
                  <a:srgbClr val="000000"/>
                </a:solidFill>
                <a:latin typeface="Calibri" panose="020F0502020204030204" pitchFamily="34" charset="0"/>
              </a:rPr>
              <a:t>The work permit has to be applied for at the </a:t>
            </a:r>
            <a:r>
              <a:rPr lang="en-GB" sz="2100" kern="0" dirty="0">
                <a:solidFill>
                  <a:srgbClr val="C00000"/>
                </a:solidFill>
                <a:latin typeface="Calibri" panose="020F0502020204030204" pitchFamily="34" charset="0"/>
              </a:rPr>
              <a:t>Public Employment Service (</a:t>
            </a:r>
            <a:r>
              <a:rPr lang="en-GB" sz="2100" i="1" kern="0" dirty="0" err="1">
                <a:solidFill>
                  <a:srgbClr val="C00000"/>
                </a:solidFill>
                <a:latin typeface="Calibri" panose="020F0502020204030204" pitchFamily="34" charset="0"/>
              </a:rPr>
              <a:t>Arbeitsmarktservice</a:t>
            </a:r>
            <a:r>
              <a:rPr lang="en-GB" sz="2100" i="1" kern="0" dirty="0">
                <a:solidFill>
                  <a:srgbClr val="C00000"/>
                </a:solidFill>
                <a:latin typeface="Calibri" panose="020F0502020204030204" pitchFamily="34" charset="0"/>
              </a:rPr>
              <a:t>/AMS</a:t>
            </a:r>
            <a:r>
              <a:rPr lang="en-GB" sz="2100" kern="0" dirty="0">
                <a:solidFill>
                  <a:srgbClr val="C00000"/>
                </a:solidFill>
                <a:latin typeface="Calibri" panose="020F0502020204030204" pitchFamily="34" charset="0"/>
              </a:rPr>
              <a:t>)</a:t>
            </a:r>
            <a:r>
              <a:rPr lang="en-GB" sz="2100" kern="0" dirty="0">
                <a:solidFill>
                  <a:srgbClr val="000000"/>
                </a:solidFill>
                <a:latin typeface="Calibri" panose="020F0502020204030204" pitchFamily="34" charset="0"/>
              </a:rPr>
              <a:t> by the future employer </a:t>
            </a:r>
            <a:r>
              <a:rPr lang="en-GB" sz="2100" b="1" kern="0" dirty="0">
                <a:solidFill>
                  <a:srgbClr val="000000"/>
                </a:solidFill>
                <a:latin typeface="Calibri" panose="020F0502020204030204" pitchFamily="34" charset="0"/>
              </a:rPr>
              <a:t>at least 6 weeks before the beginning of the employment</a:t>
            </a:r>
            <a:r>
              <a:rPr lang="en-GB" sz="2100" kern="0" dirty="0">
                <a:solidFill>
                  <a:srgbClr val="000000"/>
                </a:solidFill>
                <a:latin typeface="Calibri" panose="020F0502020204030204" pitchFamily="34" charset="0"/>
              </a:rPr>
              <a:t> and is </a:t>
            </a:r>
            <a:r>
              <a:rPr lang="en-GB" sz="2100" b="1" kern="0" dirty="0">
                <a:solidFill>
                  <a:srgbClr val="000000"/>
                </a:solidFill>
                <a:latin typeface="Calibri" panose="020F0502020204030204" pitchFamily="34" charset="0"/>
              </a:rPr>
              <a:t>only valid for a specific job with the </a:t>
            </a:r>
            <a:r>
              <a:rPr lang="en-GB" sz="2100" b="1" kern="0" dirty="0" smtClean="0">
                <a:solidFill>
                  <a:srgbClr val="000000"/>
                </a:solidFill>
                <a:latin typeface="Calibri" panose="020F0502020204030204" pitchFamily="34" charset="0"/>
              </a:rPr>
              <a:t>specific employer</a:t>
            </a:r>
          </a:p>
          <a:p>
            <a:pPr marL="355600" lvl="0" algn="just" eaLnBrk="0" fontAlgn="base" hangingPunct="0">
              <a:lnSpc>
                <a:spcPct val="120000"/>
              </a:lnSpc>
              <a:spcBef>
                <a:spcPct val="0"/>
              </a:spcBef>
              <a:spcAft>
                <a:spcPct val="0"/>
              </a:spcAft>
              <a:buClrTx/>
              <a:defRPr/>
            </a:pPr>
            <a:endParaRPr lang="en-GB" sz="2100" b="1" kern="0" dirty="0">
              <a:solidFill>
                <a:srgbClr val="000000"/>
              </a:solidFill>
              <a:latin typeface="Calibri" panose="020F0502020204030204" pitchFamily="34" charset="0"/>
            </a:endParaRPr>
          </a:p>
          <a:p>
            <a:pPr marL="342900" indent="-342900" eaLnBrk="0" fontAlgn="base" hangingPunct="0">
              <a:lnSpc>
                <a:spcPct val="120000"/>
              </a:lnSpc>
              <a:spcBef>
                <a:spcPct val="0"/>
              </a:spcBef>
              <a:spcAft>
                <a:spcPct val="0"/>
              </a:spcAft>
              <a:buClrTx/>
              <a:buFont typeface="Wingdings" panose="05000000000000000000" pitchFamily="2" charset="2"/>
              <a:buChar char="Ø"/>
              <a:defRPr/>
            </a:pPr>
            <a:r>
              <a:rPr lang="de-DE" sz="2100" kern="0" dirty="0">
                <a:solidFill>
                  <a:srgbClr val="000000"/>
                </a:solidFill>
                <a:latin typeface="Calibri" panose="020F0502020204030204" pitchFamily="34" charset="0"/>
              </a:rPr>
              <a:t>A </a:t>
            </a:r>
            <a:r>
              <a:rPr lang="de-DE" sz="2100" kern="0" dirty="0" err="1">
                <a:solidFill>
                  <a:srgbClr val="000000"/>
                </a:solidFill>
                <a:latin typeface="Calibri" panose="020F0502020204030204" pitchFamily="34" charset="0"/>
              </a:rPr>
              <a:t>work</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permit</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for</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more</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than</a:t>
            </a:r>
            <a:r>
              <a:rPr lang="de-DE" sz="2100" kern="0" dirty="0">
                <a:solidFill>
                  <a:srgbClr val="000000"/>
                </a:solidFill>
                <a:latin typeface="Calibri" panose="020F0502020204030204" pitchFamily="34" charset="0"/>
              </a:rPr>
              <a:t> 20 </a:t>
            </a:r>
            <a:r>
              <a:rPr lang="de-DE" sz="2100" kern="0" dirty="0" err="1">
                <a:solidFill>
                  <a:srgbClr val="000000"/>
                </a:solidFill>
                <a:latin typeface="Calibri" panose="020F0502020204030204" pitchFamily="34" charset="0"/>
              </a:rPr>
              <a:t>hours</a:t>
            </a:r>
            <a:r>
              <a:rPr lang="de-DE" sz="2100" kern="0" dirty="0">
                <a:solidFill>
                  <a:srgbClr val="000000"/>
                </a:solidFill>
                <a:latin typeface="Calibri" panose="020F0502020204030204" pitchFamily="34" charset="0"/>
              </a:rPr>
              <a:t> will </a:t>
            </a:r>
            <a:r>
              <a:rPr lang="de-DE" sz="2100" kern="0" dirty="0" err="1">
                <a:solidFill>
                  <a:srgbClr val="000000"/>
                </a:solidFill>
                <a:latin typeface="Calibri" panose="020F0502020204030204" pitchFamily="34" charset="0"/>
              </a:rPr>
              <a:t>only</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be</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issued</a:t>
            </a:r>
            <a:r>
              <a:rPr lang="de-DE" sz="2100" kern="0" dirty="0">
                <a:solidFill>
                  <a:srgbClr val="000000"/>
                </a:solidFill>
                <a:latin typeface="Calibri" panose="020F0502020204030204" pitchFamily="34" charset="0"/>
              </a:rPr>
              <a:t> after a </a:t>
            </a:r>
            <a:r>
              <a:rPr lang="de-DE" sz="2100" kern="0" dirty="0" err="1">
                <a:solidFill>
                  <a:srgbClr val="000000"/>
                </a:solidFill>
                <a:latin typeface="Calibri" panose="020F0502020204030204" pitchFamily="34" charset="0"/>
              </a:rPr>
              <a:t>labour</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market</a:t>
            </a:r>
            <a:r>
              <a:rPr lang="de-DE" sz="2100" kern="0" dirty="0">
                <a:solidFill>
                  <a:srgbClr val="000000"/>
                </a:solidFill>
                <a:latin typeface="Calibri" panose="020F0502020204030204" pitchFamily="34" charset="0"/>
              </a:rPr>
              <a:t> check („</a:t>
            </a:r>
            <a:r>
              <a:rPr lang="de-DE" sz="2100" kern="0" dirty="0" smtClean="0">
                <a:solidFill>
                  <a:srgbClr val="000000"/>
                </a:solidFill>
                <a:latin typeface="Calibri" panose="020F0502020204030204" pitchFamily="34" charset="0"/>
              </a:rPr>
              <a:t>Arbeitsmarktprüfung“) </a:t>
            </a:r>
            <a:r>
              <a:rPr lang="de-DE" sz="2100" kern="0" dirty="0" err="1">
                <a:solidFill>
                  <a:srgbClr val="000000"/>
                </a:solidFill>
                <a:latin typeface="Calibri" panose="020F0502020204030204" pitchFamily="34" charset="0"/>
              </a:rPr>
              <a:t>conducted</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by</a:t>
            </a:r>
            <a:r>
              <a:rPr lang="de-DE" sz="2100" kern="0" dirty="0">
                <a:solidFill>
                  <a:srgbClr val="000000"/>
                </a:solidFill>
                <a:latin typeface="Calibri" panose="020F0502020204030204" pitchFamily="34" charset="0"/>
              </a:rPr>
              <a:t> </a:t>
            </a:r>
            <a:r>
              <a:rPr lang="de-DE" sz="2100" kern="0" dirty="0" err="1">
                <a:solidFill>
                  <a:srgbClr val="000000"/>
                </a:solidFill>
                <a:latin typeface="Calibri" panose="020F0502020204030204" pitchFamily="34" charset="0"/>
              </a:rPr>
              <a:t>the</a:t>
            </a:r>
            <a:r>
              <a:rPr lang="de-DE" sz="2100" kern="0" dirty="0">
                <a:solidFill>
                  <a:srgbClr val="000000"/>
                </a:solidFill>
                <a:latin typeface="Calibri" panose="020F0502020204030204" pitchFamily="34" charset="0"/>
              </a:rPr>
              <a:t> Public </a:t>
            </a:r>
            <a:r>
              <a:rPr lang="de-DE" sz="2100" kern="0" dirty="0" err="1">
                <a:solidFill>
                  <a:srgbClr val="000000"/>
                </a:solidFill>
                <a:latin typeface="Calibri" panose="020F0502020204030204" pitchFamily="34" charset="0"/>
              </a:rPr>
              <a:t>Employment</a:t>
            </a:r>
            <a:r>
              <a:rPr lang="de-DE" sz="2100" kern="0" dirty="0">
                <a:solidFill>
                  <a:srgbClr val="000000"/>
                </a:solidFill>
                <a:latin typeface="Calibri" panose="020F0502020204030204" pitchFamily="34" charset="0"/>
              </a:rPr>
              <a:t> Service (AMS)</a:t>
            </a:r>
          </a:p>
          <a:p>
            <a:pPr marL="355600" lvl="0" algn="just" eaLnBrk="0" fontAlgn="base" hangingPunct="0">
              <a:lnSpc>
                <a:spcPct val="120000"/>
              </a:lnSpc>
              <a:spcBef>
                <a:spcPct val="0"/>
              </a:spcBef>
              <a:spcAft>
                <a:spcPct val="0"/>
              </a:spcAft>
              <a:buClrTx/>
              <a:defRPr/>
            </a:pPr>
            <a:endParaRPr lang="en-GB" sz="2100" kern="0" dirty="0">
              <a:solidFill>
                <a:srgbClr val="000000"/>
              </a:solidFill>
              <a:latin typeface="Calibri" panose="020F0502020204030204" pitchFamily="34" charset="0"/>
            </a:endParaRPr>
          </a:p>
          <a:p>
            <a:pPr marL="355600" lvl="0" algn="just" eaLnBrk="0" fontAlgn="base" hangingPunct="0">
              <a:lnSpc>
                <a:spcPct val="120000"/>
              </a:lnSpc>
              <a:spcBef>
                <a:spcPct val="0"/>
              </a:spcBef>
              <a:spcAft>
                <a:spcPct val="0"/>
              </a:spcAft>
              <a:buClrTx/>
              <a:defRPr/>
            </a:pPr>
            <a:endParaRPr lang="en-GB" sz="2100" kern="0" dirty="0" smtClean="0">
              <a:solidFill>
                <a:srgbClr val="000000"/>
              </a:solidFill>
              <a:latin typeface="Calibri" panose="020F0502020204030204" pitchFamily="34" charset="0"/>
            </a:endParaRPr>
          </a:p>
          <a:p>
            <a:endParaRPr lang="de-AT" dirty="0"/>
          </a:p>
        </p:txBody>
      </p:sp>
    </p:spTree>
    <p:extLst>
      <p:ext uri="{BB962C8B-B14F-4D97-AF65-F5344CB8AC3E}">
        <p14:creationId xmlns:p14="http://schemas.microsoft.com/office/powerpoint/2010/main" val="358794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Working in Austria – Students</a:t>
            </a:r>
            <a:br>
              <a:rPr lang="en-US" dirty="0" smtClean="0">
                <a:solidFill>
                  <a:srgbClr val="BA2E16"/>
                </a:solidFill>
              </a:rPr>
            </a:br>
            <a:r>
              <a:rPr lang="en-US" dirty="0" smtClean="0">
                <a:solidFill>
                  <a:srgbClr val="BA2E16"/>
                </a:solidFill>
              </a:rPr>
              <a:t>Specific Regulations I</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12</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412776"/>
            <a:ext cx="8229600" cy="4677998"/>
          </a:xfrm>
        </p:spPr>
        <p:txBody>
          <a:bodyPr>
            <a:normAutofit/>
          </a:bodyPr>
          <a:lstStyle/>
          <a:p>
            <a:pPr marL="342900" lvl="0" indent="-342900" eaLnBrk="0" fontAlgn="base" hangingPunct="0">
              <a:lnSpc>
                <a:spcPct val="120000"/>
              </a:lnSpc>
              <a:spcBef>
                <a:spcPct val="0"/>
              </a:spcBef>
              <a:spcAft>
                <a:spcPct val="0"/>
              </a:spcAft>
              <a:buClrTx/>
              <a:buFont typeface="Wingdings" panose="05000000000000000000" pitchFamily="2" charset="2"/>
              <a:buChar char="Ø"/>
              <a:defRPr/>
            </a:pPr>
            <a:endParaRPr lang="de-DE" sz="2100" kern="0" dirty="0">
              <a:solidFill>
                <a:srgbClr val="000000"/>
              </a:solidFill>
              <a:latin typeface="Calibri" panose="020F0502020204030204" pitchFamily="34" charset="0"/>
            </a:endParaRPr>
          </a:p>
          <a:p>
            <a:pPr marL="342900" indent="-342900" eaLnBrk="0" fontAlgn="base" hangingPunct="0">
              <a:lnSpc>
                <a:spcPct val="120000"/>
              </a:lnSpc>
              <a:spcBef>
                <a:spcPct val="0"/>
              </a:spcBef>
              <a:spcAft>
                <a:spcPct val="0"/>
              </a:spcAft>
              <a:buClrTx/>
              <a:buFont typeface="Wingdings" panose="05000000000000000000" pitchFamily="2" charset="2"/>
              <a:buChar char="Ø"/>
              <a:defRPr/>
            </a:pPr>
            <a:r>
              <a:rPr lang="en-GB" sz="2100" kern="0" dirty="0" smtClean="0">
                <a:solidFill>
                  <a:srgbClr val="000000"/>
                </a:solidFill>
                <a:latin typeface="Calibri" panose="020F0502020204030204" pitchFamily="34" charset="0"/>
              </a:rPr>
              <a:t>Employment </a:t>
            </a:r>
            <a:r>
              <a:rPr lang="en-GB" sz="2100" kern="0" dirty="0">
                <a:solidFill>
                  <a:srgbClr val="000000"/>
                </a:solidFill>
                <a:latin typeface="Calibri" panose="020F0502020204030204" pitchFamily="34" charset="0"/>
              </a:rPr>
              <a:t>that is excepted from the Act governing foreign employment does not require a work permit (e.g. </a:t>
            </a:r>
            <a:r>
              <a:rPr lang="en-GB" sz="2100" b="1" kern="0" dirty="0">
                <a:solidFill>
                  <a:srgbClr val="000000"/>
                </a:solidFill>
                <a:latin typeface="Calibri" panose="020F0502020204030204" pitchFamily="34" charset="0"/>
              </a:rPr>
              <a:t>scientific work</a:t>
            </a:r>
            <a:r>
              <a:rPr lang="en-GB" sz="2100" kern="0" dirty="0">
                <a:solidFill>
                  <a:srgbClr val="000000"/>
                </a:solidFill>
                <a:latin typeface="Calibri" panose="020F0502020204030204" pitchFamily="34" charset="0"/>
              </a:rPr>
              <a:t>)</a:t>
            </a:r>
          </a:p>
          <a:p>
            <a:pPr marL="355600" algn="just" eaLnBrk="0" fontAlgn="base" hangingPunct="0">
              <a:lnSpc>
                <a:spcPct val="120000"/>
              </a:lnSpc>
              <a:spcBef>
                <a:spcPct val="0"/>
              </a:spcBef>
              <a:spcAft>
                <a:spcPct val="0"/>
              </a:spcAft>
              <a:buClrTx/>
              <a:defRPr/>
            </a:pPr>
            <a:r>
              <a:rPr lang="en-GB" sz="2100" kern="0" dirty="0" smtClean="0">
                <a:solidFill>
                  <a:srgbClr val="000000"/>
                </a:solidFill>
                <a:latin typeface="Calibri" panose="020F0502020204030204" pitchFamily="34" charset="0"/>
                <a:sym typeface="Wingdings" panose="05000000000000000000" pitchFamily="2" charset="2"/>
              </a:rPr>
              <a:t></a:t>
            </a:r>
            <a:r>
              <a:rPr lang="en-GB" sz="2100" kern="0" dirty="0" smtClean="0">
                <a:solidFill>
                  <a:srgbClr val="000000"/>
                </a:solidFill>
                <a:latin typeface="Calibri" panose="020F0502020204030204" pitchFamily="34" charset="0"/>
              </a:rPr>
              <a:t>a </a:t>
            </a:r>
            <a:r>
              <a:rPr lang="en-GB" sz="2100" kern="0" dirty="0">
                <a:solidFill>
                  <a:srgbClr val="000000"/>
                </a:solidFill>
                <a:latin typeface="Calibri" panose="020F0502020204030204" pitchFamily="34" charset="0"/>
              </a:rPr>
              <a:t>confirmation by the Public Employment Service (AMS) will be issued upon </a:t>
            </a:r>
            <a:r>
              <a:rPr lang="en-GB" sz="2100" kern="0" dirty="0" smtClean="0">
                <a:solidFill>
                  <a:srgbClr val="000000"/>
                </a:solidFill>
                <a:latin typeface="Calibri" panose="020F0502020204030204" pitchFamily="34" charset="0"/>
              </a:rPr>
              <a:t>application</a:t>
            </a:r>
          </a:p>
          <a:p>
            <a:pPr marL="355600" algn="just" eaLnBrk="0" fontAlgn="base" hangingPunct="0">
              <a:lnSpc>
                <a:spcPct val="120000"/>
              </a:lnSpc>
              <a:spcBef>
                <a:spcPct val="0"/>
              </a:spcBef>
              <a:spcAft>
                <a:spcPct val="0"/>
              </a:spcAft>
              <a:buClrTx/>
              <a:defRPr/>
            </a:pPr>
            <a:endParaRPr lang="en-GB" sz="2100" kern="0" dirty="0">
              <a:solidFill>
                <a:srgbClr val="000000"/>
              </a:solidFill>
              <a:latin typeface="Calibri" panose="020F0502020204030204" pitchFamily="34" charset="0"/>
            </a:endParaRP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r>
              <a:rPr lang="en-GB" sz="2100" kern="0" dirty="0">
                <a:solidFill>
                  <a:srgbClr val="000000"/>
                </a:solidFill>
                <a:latin typeface="Calibri" panose="020F0502020204030204" pitchFamily="34" charset="0"/>
              </a:rPr>
              <a:t>Self-Employment with a contract for work and labour (</a:t>
            </a:r>
            <a:r>
              <a:rPr lang="en-GB" sz="2100" kern="0" dirty="0" err="1">
                <a:solidFill>
                  <a:srgbClr val="000000"/>
                </a:solidFill>
                <a:latin typeface="Calibri" panose="020F0502020204030204" pitchFamily="34" charset="0"/>
              </a:rPr>
              <a:t>Werkvertrag</a:t>
            </a:r>
            <a:r>
              <a:rPr lang="en-GB" sz="2100" kern="0" dirty="0" smtClean="0">
                <a:solidFill>
                  <a:srgbClr val="000000"/>
                </a:solidFill>
                <a:latin typeface="Calibri" panose="020F0502020204030204" pitchFamily="34" charset="0"/>
              </a:rPr>
              <a:t>) does not require a work permit</a:t>
            </a: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endParaRPr lang="en-GB" sz="2100" kern="0" dirty="0">
              <a:solidFill>
                <a:srgbClr val="000000"/>
              </a:solidFill>
              <a:latin typeface="Calibri" panose="020F0502020204030204" pitchFamily="34" charset="0"/>
            </a:endParaRP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r>
              <a:rPr lang="en-GB" sz="2100" kern="0" dirty="0" smtClean="0">
                <a:solidFill>
                  <a:srgbClr val="000000"/>
                </a:solidFill>
                <a:latin typeface="Calibri" panose="020F0502020204030204" pitchFamily="34" charset="0"/>
              </a:rPr>
              <a:t>Unpaid trainees and vocational interns do not require a work permit but a </a:t>
            </a:r>
            <a:r>
              <a:rPr lang="en-GB" sz="2100" kern="0" dirty="0">
                <a:solidFill>
                  <a:srgbClr val="000000"/>
                </a:solidFill>
                <a:latin typeface="Calibri" panose="020F0502020204030204" pitchFamily="34" charset="0"/>
              </a:rPr>
              <a:t>C</a:t>
            </a:r>
            <a:r>
              <a:rPr lang="en-GB" sz="2100" kern="0" dirty="0" smtClean="0">
                <a:solidFill>
                  <a:srgbClr val="000000"/>
                </a:solidFill>
                <a:latin typeface="Calibri" panose="020F0502020204030204" pitchFamily="34" charset="0"/>
              </a:rPr>
              <a:t>onfirmation of Notification</a:t>
            </a: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endParaRPr lang="en-GB" sz="2100" kern="0" dirty="0">
              <a:solidFill>
                <a:srgbClr val="000000"/>
              </a:solidFill>
              <a:latin typeface="Calibri" panose="020F0502020204030204" pitchFamily="34" charset="0"/>
            </a:endParaRP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endParaRPr lang="en-GB" sz="2100" kern="0" dirty="0" smtClean="0">
              <a:solidFill>
                <a:srgbClr val="000000"/>
              </a:solidFill>
              <a:latin typeface="Calibri" panose="020F0502020204030204" pitchFamily="34" charset="0"/>
            </a:endParaRP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endParaRPr lang="en-GB" sz="2100" kern="0" dirty="0">
              <a:solidFill>
                <a:srgbClr val="000000"/>
              </a:solidFill>
              <a:latin typeface="Calibri" panose="020F0502020204030204" pitchFamily="34" charset="0"/>
            </a:endParaRPr>
          </a:p>
          <a:p>
            <a:pPr marL="355600" indent="-355600" algn="just" eaLnBrk="0" fontAlgn="base" hangingPunct="0">
              <a:lnSpc>
                <a:spcPct val="120000"/>
              </a:lnSpc>
              <a:spcBef>
                <a:spcPct val="0"/>
              </a:spcBef>
              <a:spcAft>
                <a:spcPct val="0"/>
              </a:spcAft>
              <a:buClrTx/>
              <a:buFont typeface="Wingdings" panose="05000000000000000000" pitchFamily="2" charset="2"/>
              <a:buChar char="Ø"/>
              <a:defRPr/>
            </a:pPr>
            <a:endParaRPr lang="de-AT" sz="2100" kern="0" dirty="0">
              <a:solidFill>
                <a:srgbClr val="000000"/>
              </a:solidFill>
              <a:latin typeface="Calibri" panose="020F0502020204030204" pitchFamily="34" charset="0"/>
            </a:endParaRPr>
          </a:p>
          <a:p>
            <a:pPr marL="355600" algn="just" eaLnBrk="0" fontAlgn="base" hangingPunct="0">
              <a:lnSpc>
                <a:spcPct val="120000"/>
              </a:lnSpc>
              <a:spcBef>
                <a:spcPct val="0"/>
              </a:spcBef>
              <a:spcAft>
                <a:spcPct val="0"/>
              </a:spcAft>
              <a:buClrTx/>
              <a:defRPr/>
            </a:pPr>
            <a:endParaRPr lang="de-AT" sz="2100" kern="0" dirty="0">
              <a:solidFill>
                <a:srgbClr val="000000"/>
              </a:solidFill>
              <a:latin typeface="Calibri" panose="020F0502020204030204" pitchFamily="34" charset="0"/>
            </a:endParaRPr>
          </a:p>
          <a:p>
            <a:pPr marL="342900" lvl="0" indent="-342900" eaLnBrk="0" fontAlgn="base" hangingPunct="0">
              <a:lnSpc>
                <a:spcPct val="120000"/>
              </a:lnSpc>
              <a:spcBef>
                <a:spcPct val="0"/>
              </a:spcBef>
              <a:spcAft>
                <a:spcPct val="0"/>
              </a:spcAft>
              <a:buClrTx/>
              <a:buFont typeface="Wingdings" panose="05000000000000000000" pitchFamily="2" charset="2"/>
              <a:buChar char="Ø"/>
              <a:defRPr/>
            </a:pPr>
            <a:endParaRPr lang="de-DE" sz="2100" kern="0" dirty="0" smtClean="0">
              <a:solidFill>
                <a:srgbClr val="000000"/>
              </a:solidFill>
              <a:latin typeface="Calibri" panose="020F0502020204030204" pitchFamily="34" charset="0"/>
            </a:endParaRPr>
          </a:p>
          <a:p>
            <a:pPr marL="342900" lvl="0" indent="-342900" eaLnBrk="0" fontAlgn="base" hangingPunct="0">
              <a:lnSpc>
                <a:spcPct val="120000"/>
              </a:lnSpc>
              <a:spcBef>
                <a:spcPct val="0"/>
              </a:spcBef>
              <a:spcAft>
                <a:spcPct val="0"/>
              </a:spcAft>
              <a:buClrTx/>
              <a:buFont typeface="Wingdings" panose="05000000000000000000" pitchFamily="2" charset="2"/>
              <a:buChar char="Ø"/>
              <a:defRPr/>
            </a:pPr>
            <a:endParaRPr lang="de-DE" sz="2100" kern="0" dirty="0">
              <a:solidFill>
                <a:srgbClr val="000000"/>
              </a:solidFill>
              <a:latin typeface="Calibri" panose="020F0502020204030204" pitchFamily="34" charset="0"/>
            </a:endParaRPr>
          </a:p>
          <a:p>
            <a:pPr marL="342900" lvl="0" indent="-342900" eaLnBrk="0" fontAlgn="base" hangingPunct="0">
              <a:lnSpc>
                <a:spcPct val="120000"/>
              </a:lnSpc>
              <a:spcBef>
                <a:spcPct val="0"/>
              </a:spcBef>
              <a:spcAft>
                <a:spcPct val="0"/>
              </a:spcAft>
              <a:buClrTx/>
              <a:buFont typeface="Wingdings" panose="05000000000000000000" pitchFamily="2" charset="2"/>
              <a:buChar char="Ø"/>
              <a:defRPr/>
            </a:pPr>
            <a:endParaRPr lang="de-AT" sz="2100" kern="0" dirty="0">
              <a:solidFill>
                <a:srgbClr val="000000"/>
              </a:solidFill>
              <a:latin typeface="Calibri" panose="020F0502020204030204" pitchFamily="34" charset="0"/>
            </a:endParaRPr>
          </a:p>
          <a:p>
            <a:endParaRPr lang="de-AT" dirty="0"/>
          </a:p>
        </p:txBody>
      </p:sp>
    </p:spTree>
    <p:extLst>
      <p:ext uri="{BB962C8B-B14F-4D97-AF65-F5344CB8AC3E}">
        <p14:creationId xmlns:p14="http://schemas.microsoft.com/office/powerpoint/2010/main" val="2365361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Working in Austria – Students</a:t>
            </a:r>
            <a:br>
              <a:rPr lang="en-US" dirty="0" smtClean="0">
                <a:solidFill>
                  <a:srgbClr val="BA2E16"/>
                </a:solidFill>
              </a:rPr>
            </a:br>
            <a:r>
              <a:rPr lang="en-US" dirty="0" smtClean="0">
                <a:solidFill>
                  <a:srgbClr val="BA2E16"/>
                </a:solidFill>
              </a:rPr>
              <a:t>Specific Regulations II</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13</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556792"/>
            <a:ext cx="8229600" cy="4533982"/>
          </a:xfrm>
        </p:spPr>
        <p:txBody>
          <a:bodyPr>
            <a:noAutofit/>
          </a:bodyPr>
          <a:lstStyle/>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en-GB" sz="1800" b="1" kern="0" dirty="0">
                <a:solidFill>
                  <a:srgbClr val="B80E21"/>
                </a:solidFill>
                <a:latin typeface="Calibri" panose="020F0502020204030204" pitchFamily="34" charset="0"/>
              </a:rPr>
              <a:t>Unpaid trainees (“</a:t>
            </a:r>
            <a:r>
              <a:rPr lang="en-GB" sz="1800" b="1" kern="0" dirty="0" err="1">
                <a:solidFill>
                  <a:srgbClr val="B80E21"/>
                </a:solidFill>
                <a:latin typeface="Calibri" panose="020F0502020204030204" pitchFamily="34" charset="0"/>
              </a:rPr>
              <a:t>Volontäre</a:t>
            </a:r>
            <a:r>
              <a:rPr lang="en-GB" sz="1800" b="1" kern="0" dirty="0">
                <a:solidFill>
                  <a:srgbClr val="B80E21"/>
                </a:solidFill>
                <a:latin typeface="Calibri" panose="020F0502020204030204" pitchFamily="34" charset="0"/>
              </a:rPr>
              <a:t>”):</a:t>
            </a:r>
          </a:p>
          <a:p>
            <a:pPr marL="355600" algn="just" eaLnBrk="0" fontAlgn="base" hangingPunct="0">
              <a:lnSpc>
                <a:spcPct val="140000"/>
              </a:lnSpc>
              <a:spcBef>
                <a:spcPct val="0"/>
              </a:spcBef>
              <a:spcAft>
                <a:spcPct val="0"/>
              </a:spcAft>
              <a:buClrTx/>
              <a:defRPr/>
            </a:pPr>
            <a:r>
              <a:rPr lang="en-GB" sz="1600" kern="0" dirty="0">
                <a:solidFill>
                  <a:srgbClr val="000000"/>
                </a:solidFill>
                <a:sym typeface="Wingdings" panose="05000000000000000000" pitchFamily="2" charset="2"/>
              </a:rPr>
              <a:t> </a:t>
            </a:r>
            <a:r>
              <a:rPr lang="en-GB" sz="1600" kern="0" dirty="0" smtClean="0">
                <a:solidFill>
                  <a:srgbClr val="000000"/>
                </a:solidFill>
              </a:rPr>
              <a:t>Persons </a:t>
            </a:r>
            <a:r>
              <a:rPr lang="en-GB" sz="1600" kern="0" dirty="0">
                <a:solidFill>
                  <a:srgbClr val="000000"/>
                </a:solidFill>
              </a:rPr>
              <a:t>who are employed for up to three months per calendar year for the sole purpose of acquiring practical knowledge and skills without commitment to work and without any right to remuneration</a:t>
            </a:r>
          </a:p>
          <a:p>
            <a:endParaRPr lang="de-AT" sz="1600" dirty="0"/>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en-GB" sz="1800" b="1" kern="0" dirty="0">
                <a:solidFill>
                  <a:srgbClr val="B80E21"/>
                </a:solidFill>
                <a:latin typeface="Calibri" panose="020F0502020204030204" pitchFamily="34" charset="0"/>
              </a:rPr>
              <a:t>Vocational internship (“</a:t>
            </a:r>
            <a:r>
              <a:rPr lang="en-GB" sz="1800" b="1" kern="0" dirty="0" err="1">
                <a:solidFill>
                  <a:srgbClr val="B80E21"/>
                </a:solidFill>
                <a:latin typeface="Calibri" panose="020F0502020204030204" pitchFamily="34" charset="0"/>
              </a:rPr>
              <a:t>Berufspraktika</a:t>
            </a:r>
            <a:r>
              <a:rPr lang="en-GB" sz="1800" b="1" kern="0" dirty="0">
                <a:solidFill>
                  <a:srgbClr val="B80E21"/>
                </a:solidFill>
                <a:latin typeface="Calibri" panose="020F0502020204030204" pitchFamily="34" charset="0"/>
              </a:rPr>
              <a:t>”): </a:t>
            </a:r>
          </a:p>
          <a:p>
            <a:pPr marL="355600" algn="just" eaLnBrk="0" fontAlgn="base" hangingPunct="0">
              <a:lnSpc>
                <a:spcPct val="140000"/>
              </a:lnSpc>
              <a:spcBef>
                <a:spcPct val="0"/>
              </a:spcBef>
              <a:spcAft>
                <a:spcPct val="0"/>
              </a:spcAft>
              <a:buClrTx/>
              <a:defRPr/>
            </a:pPr>
            <a:r>
              <a:rPr lang="en-GB" sz="1600" kern="0" dirty="0">
                <a:solidFill>
                  <a:srgbClr val="000000"/>
                </a:solidFill>
                <a:sym typeface="Wingdings" panose="05000000000000000000" pitchFamily="2" charset="2"/>
              </a:rPr>
              <a:t> </a:t>
            </a:r>
            <a:r>
              <a:rPr lang="en-GB" sz="1600" kern="0" dirty="0" smtClean="0">
                <a:solidFill>
                  <a:srgbClr val="000000"/>
                </a:solidFill>
              </a:rPr>
              <a:t>Activity </a:t>
            </a:r>
            <a:r>
              <a:rPr lang="en-GB" sz="1600" kern="0" dirty="0">
                <a:solidFill>
                  <a:srgbClr val="000000"/>
                </a:solidFill>
              </a:rPr>
              <a:t>that is required by the curriculum of an Austrian educational institution with public </a:t>
            </a:r>
            <a:r>
              <a:rPr lang="en-GB" sz="1600" kern="0" dirty="0" smtClean="0">
                <a:solidFill>
                  <a:srgbClr val="000000"/>
                </a:solidFill>
              </a:rPr>
              <a:t>status</a:t>
            </a:r>
          </a:p>
          <a:p>
            <a:pPr marL="355600" algn="just" eaLnBrk="0" fontAlgn="base" hangingPunct="0">
              <a:lnSpc>
                <a:spcPct val="140000"/>
              </a:lnSpc>
              <a:spcBef>
                <a:spcPct val="0"/>
              </a:spcBef>
              <a:spcAft>
                <a:spcPct val="0"/>
              </a:spcAft>
              <a:buClrTx/>
              <a:defRPr/>
            </a:pPr>
            <a:endParaRPr lang="de-AT" sz="1600" kern="0" dirty="0">
              <a:solidFill>
                <a:srgbClr val="000000"/>
              </a:solidFill>
            </a:endParaRPr>
          </a:p>
          <a:p>
            <a:r>
              <a:rPr lang="en-GB" sz="1600" dirty="0"/>
              <a:t>In both cases no work permit is required but the employer has to notify the Public Employment Service </a:t>
            </a:r>
            <a:r>
              <a:rPr lang="en-GB" sz="1600" dirty="0" smtClean="0"/>
              <a:t>(AMS</a:t>
            </a:r>
            <a:r>
              <a:rPr lang="en-GB" sz="1600" dirty="0"/>
              <a:t>) and the tax authorities in advance at least 2 weeks before the beginning of the employment. </a:t>
            </a:r>
            <a:endParaRPr lang="en-GB" sz="1600" dirty="0" smtClean="0"/>
          </a:p>
          <a:p>
            <a:r>
              <a:rPr lang="en-GB" sz="1600" dirty="0" smtClean="0"/>
              <a:t>In </a:t>
            </a:r>
            <a:r>
              <a:rPr lang="en-GB" sz="1600" dirty="0"/>
              <a:t>case of a favourable decision the </a:t>
            </a:r>
            <a:r>
              <a:rPr lang="en-GB" sz="1600" dirty="0" smtClean="0"/>
              <a:t>AMS will </a:t>
            </a:r>
            <a:r>
              <a:rPr lang="en-GB" sz="1600" dirty="0"/>
              <a:t>issue a </a:t>
            </a:r>
            <a:r>
              <a:rPr lang="en-GB" sz="1600" b="1" dirty="0" smtClean="0"/>
              <a:t>Confirmation </a:t>
            </a:r>
            <a:r>
              <a:rPr lang="en-GB" sz="1600" b="1" dirty="0"/>
              <a:t>of </a:t>
            </a:r>
            <a:r>
              <a:rPr lang="en-GB" sz="1600" b="1" dirty="0" smtClean="0"/>
              <a:t>Notification (“</a:t>
            </a:r>
            <a:r>
              <a:rPr lang="en-GB" sz="1600" b="1" dirty="0" err="1" smtClean="0"/>
              <a:t>Anzeigebestätigung</a:t>
            </a:r>
            <a:r>
              <a:rPr lang="en-GB" sz="1600" b="1" dirty="0" smtClean="0"/>
              <a:t>”).</a:t>
            </a:r>
            <a:endParaRPr lang="de-AT" sz="1600" dirty="0"/>
          </a:p>
        </p:txBody>
      </p:sp>
    </p:spTree>
    <p:extLst>
      <p:ext uri="{BB962C8B-B14F-4D97-AF65-F5344CB8AC3E}">
        <p14:creationId xmlns:p14="http://schemas.microsoft.com/office/powerpoint/2010/main" val="3247737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6088" y="293803"/>
            <a:ext cx="8229600" cy="1046965"/>
          </a:xfrm>
        </p:spPr>
        <p:txBody>
          <a:bodyPr/>
          <a:lstStyle/>
          <a:p>
            <a:r>
              <a:rPr lang="en-US" dirty="0" smtClean="0">
                <a:solidFill>
                  <a:srgbClr val="BA2E16"/>
                </a:solidFill>
              </a:rPr>
              <a:t>Working in Austria – Visa D for trainees</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14</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340768"/>
            <a:ext cx="8229600" cy="4750006"/>
          </a:xfrm>
        </p:spPr>
        <p:txBody>
          <a:bodyPr>
            <a:noAutofit/>
          </a:bodyPr>
          <a:lstStyle/>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de-DE" sz="1600" dirty="0" smtClean="0"/>
              <a:t>Third </a:t>
            </a:r>
            <a:r>
              <a:rPr lang="de-DE" sz="1600" dirty="0" err="1" smtClean="0"/>
              <a:t>country</a:t>
            </a:r>
            <a:r>
              <a:rPr lang="de-DE" sz="1600" dirty="0" smtClean="0"/>
              <a:t> </a:t>
            </a:r>
            <a:r>
              <a:rPr lang="de-DE" sz="1600" dirty="0" err="1" smtClean="0"/>
              <a:t>Nationals</a:t>
            </a:r>
            <a:r>
              <a:rPr lang="de-DE" sz="1600" dirty="0" smtClean="0"/>
              <a:t> </a:t>
            </a:r>
            <a:r>
              <a:rPr lang="de-DE" sz="1600" dirty="0" err="1" smtClean="0"/>
              <a:t>who</a:t>
            </a:r>
            <a:r>
              <a:rPr lang="de-DE" sz="1600" dirty="0" smtClean="0"/>
              <a:t> </a:t>
            </a:r>
            <a:r>
              <a:rPr lang="de-DE" sz="1600" dirty="0" err="1" smtClean="0"/>
              <a:t>are</a:t>
            </a:r>
            <a:r>
              <a:rPr lang="de-DE" sz="1600" dirty="0" smtClean="0"/>
              <a:t> </a:t>
            </a:r>
            <a:r>
              <a:rPr lang="de-DE" sz="1600" dirty="0" err="1" smtClean="0"/>
              <a:t>currently</a:t>
            </a:r>
            <a:r>
              <a:rPr lang="de-DE" sz="1600" dirty="0" smtClean="0"/>
              <a:t> </a:t>
            </a:r>
            <a:r>
              <a:rPr lang="de-DE" sz="1600" dirty="0" err="1" smtClean="0"/>
              <a:t>studying</a:t>
            </a:r>
            <a:r>
              <a:rPr lang="de-DE" sz="1600" dirty="0" smtClean="0"/>
              <a:t> in a </a:t>
            </a:r>
            <a:r>
              <a:rPr lang="de-DE" sz="1600" dirty="0" err="1" smtClean="0"/>
              <a:t>third</a:t>
            </a:r>
            <a:r>
              <a:rPr lang="de-DE" sz="1600" dirty="0" smtClean="0"/>
              <a:t> </a:t>
            </a:r>
            <a:r>
              <a:rPr lang="de-DE" sz="1600" dirty="0" err="1" smtClean="0"/>
              <a:t>country</a:t>
            </a:r>
            <a:r>
              <a:rPr lang="de-DE" sz="1600" dirty="0" smtClean="0"/>
              <a:t> </a:t>
            </a:r>
            <a:r>
              <a:rPr lang="de-DE" sz="1600" dirty="0" err="1" smtClean="0"/>
              <a:t>or</a:t>
            </a:r>
            <a:r>
              <a:rPr lang="de-DE" sz="1600" dirty="0" smtClean="0"/>
              <a:t> </a:t>
            </a:r>
            <a:r>
              <a:rPr lang="de-DE" sz="1600" dirty="0" err="1" smtClean="0"/>
              <a:t>have</a:t>
            </a:r>
            <a:r>
              <a:rPr lang="de-DE" sz="1600" dirty="0" smtClean="0"/>
              <a:t> </a:t>
            </a:r>
            <a:r>
              <a:rPr lang="de-DE" sz="1600" dirty="0" err="1" smtClean="0"/>
              <a:t>completed</a:t>
            </a:r>
            <a:r>
              <a:rPr lang="de-DE" sz="1600" dirty="0" smtClean="0"/>
              <a:t> a </a:t>
            </a:r>
            <a:r>
              <a:rPr lang="de-DE" sz="1600" dirty="0" err="1" smtClean="0"/>
              <a:t>degree</a:t>
            </a:r>
            <a:r>
              <a:rPr lang="de-DE" sz="1600" dirty="0" smtClean="0"/>
              <a:t> not </a:t>
            </a:r>
            <a:r>
              <a:rPr lang="de-DE" sz="1600" dirty="0" err="1" smtClean="0"/>
              <a:t>more</a:t>
            </a:r>
            <a:r>
              <a:rPr lang="de-DE" sz="1600" dirty="0" smtClean="0"/>
              <a:t> </a:t>
            </a:r>
            <a:r>
              <a:rPr lang="de-DE" sz="1600" dirty="0" err="1" smtClean="0"/>
              <a:t>than</a:t>
            </a:r>
            <a:r>
              <a:rPr lang="de-DE" sz="1600" dirty="0" smtClean="0"/>
              <a:t> 2 </a:t>
            </a:r>
            <a:r>
              <a:rPr lang="de-DE" sz="1600" dirty="0" err="1" smtClean="0"/>
              <a:t>years</a:t>
            </a:r>
            <a:r>
              <a:rPr lang="de-DE" sz="1600" dirty="0" smtClean="0"/>
              <a:t> </a:t>
            </a:r>
            <a:r>
              <a:rPr lang="de-DE" sz="1600" dirty="0" err="1" smtClean="0"/>
              <a:t>ago</a:t>
            </a:r>
            <a:r>
              <a:rPr lang="de-DE" sz="1600" dirty="0" smtClean="0"/>
              <a:t> </a:t>
            </a:r>
            <a:r>
              <a:rPr lang="de-DE" sz="1600" dirty="0" err="1" smtClean="0"/>
              <a:t>may</a:t>
            </a:r>
            <a:r>
              <a:rPr lang="de-DE" sz="1600" dirty="0" smtClean="0"/>
              <a:t> </a:t>
            </a:r>
            <a:r>
              <a:rPr lang="de-DE" sz="1600" dirty="0" err="1" smtClean="0"/>
              <a:t>apply</a:t>
            </a:r>
            <a:r>
              <a:rPr lang="de-DE" sz="1600" dirty="0" smtClean="0"/>
              <a:t> </a:t>
            </a:r>
            <a:r>
              <a:rPr lang="de-DE" sz="1600" dirty="0" err="1" smtClean="0"/>
              <a:t>for</a:t>
            </a:r>
            <a:r>
              <a:rPr lang="de-DE" sz="1600" dirty="0" smtClean="0"/>
              <a:t> a </a:t>
            </a:r>
            <a:r>
              <a:rPr lang="de-DE" sz="1600" b="1" dirty="0" smtClean="0"/>
              <a:t>Visa D</a:t>
            </a:r>
            <a:r>
              <a:rPr lang="en-US" sz="1600" b="1" dirty="0"/>
              <a:t> </a:t>
            </a:r>
            <a:r>
              <a:rPr lang="en-US" sz="1600" b="1" dirty="0" smtClean="0"/>
              <a:t>for trainees (from 91 to up to 180 days)</a:t>
            </a:r>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endParaRPr lang="en-US" sz="1600" dirty="0"/>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en-US" sz="1600" dirty="0" smtClean="0"/>
              <a:t>Application in the country of residence or at the </a:t>
            </a:r>
            <a:r>
              <a:rPr lang="en-US" sz="1600" i="1" dirty="0" err="1" smtClean="0"/>
              <a:t>Landespolizeidirektion</a:t>
            </a:r>
            <a:r>
              <a:rPr lang="en-US" sz="1600" i="1" dirty="0" smtClean="0"/>
              <a:t> Wien </a:t>
            </a:r>
            <a:r>
              <a:rPr lang="en-US" sz="1600" dirty="0" smtClean="0"/>
              <a:t>(only during legal residence with an Austrian Visa D or a residence title)</a:t>
            </a:r>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endParaRPr lang="en-US" sz="1600" dirty="0"/>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en-US" sz="1600" dirty="0" smtClean="0"/>
              <a:t>The internship needs to be related to the degree </a:t>
            </a:r>
            <a:r>
              <a:rPr lang="en-US" sz="1600" dirty="0" err="1" smtClean="0"/>
              <a:t>programme</a:t>
            </a:r>
            <a:r>
              <a:rPr lang="en-US" sz="1600" dirty="0" smtClean="0"/>
              <a:t> </a:t>
            </a:r>
            <a:r>
              <a:rPr lang="en-US" sz="1600" dirty="0" err="1" smtClean="0"/>
              <a:t>contentwise</a:t>
            </a:r>
            <a:r>
              <a:rPr lang="en-US" sz="1600" dirty="0" smtClean="0"/>
              <a:t> and </a:t>
            </a:r>
            <a:r>
              <a:rPr lang="en-US" sz="1600" dirty="0" err="1" smtClean="0"/>
              <a:t>standardwise</a:t>
            </a:r>
            <a:r>
              <a:rPr lang="en-US" sz="1600" dirty="0" smtClean="0"/>
              <a:t> and needs to encourage further knowledge, practical skills and experiences</a:t>
            </a:r>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endParaRPr lang="en-US" sz="1600" dirty="0"/>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en-US" sz="1600" dirty="0" smtClean="0"/>
              <a:t>An internship agreement (“</a:t>
            </a:r>
            <a:r>
              <a:rPr lang="en-US" sz="1600" dirty="0" err="1" smtClean="0"/>
              <a:t>Praktikumsvereinbarung</a:t>
            </a:r>
            <a:r>
              <a:rPr lang="en-US" sz="1600" dirty="0" smtClean="0"/>
              <a:t>”) needs to be concluded with the hosting institution (duration, content..)</a:t>
            </a:r>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endParaRPr lang="en-US" sz="1600" dirty="0" smtClean="0"/>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r>
              <a:rPr lang="en-US" sz="1600" dirty="0"/>
              <a:t>The Public Employment Service (AMS) has issued a confirmation of registration (“</a:t>
            </a:r>
            <a:r>
              <a:rPr lang="en-US" sz="1600" dirty="0" err="1"/>
              <a:t>Anzeigebestätigung</a:t>
            </a:r>
            <a:r>
              <a:rPr lang="en-US" sz="1600" dirty="0"/>
              <a:t>”)</a:t>
            </a:r>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endParaRPr lang="en-US" sz="1600" dirty="0" smtClean="0"/>
          </a:p>
          <a:p>
            <a:pPr marL="342900" indent="-342900" algn="just" eaLnBrk="0" fontAlgn="base" hangingPunct="0">
              <a:lnSpc>
                <a:spcPct val="140000"/>
              </a:lnSpc>
              <a:spcBef>
                <a:spcPct val="0"/>
              </a:spcBef>
              <a:spcAft>
                <a:spcPct val="0"/>
              </a:spcAft>
              <a:buClrTx/>
              <a:buFont typeface="Wingdings" panose="05000000000000000000" pitchFamily="2" charset="2"/>
              <a:buChar char="Ø"/>
              <a:defRPr/>
            </a:pPr>
            <a:endParaRPr lang="en-US" sz="1600" dirty="0"/>
          </a:p>
          <a:p>
            <a:pPr algn="just" eaLnBrk="0" fontAlgn="base" hangingPunct="0">
              <a:lnSpc>
                <a:spcPct val="140000"/>
              </a:lnSpc>
              <a:spcBef>
                <a:spcPct val="0"/>
              </a:spcBef>
              <a:spcAft>
                <a:spcPct val="0"/>
              </a:spcAft>
              <a:buClrTx/>
              <a:defRPr/>
            </a:pPr>
            <a:endParaRPr lang="de-AT" sz="1600" dirty="0"/>
          </a:p>
        </p:txBody>
      </p:sp>
    </p:spTree>
    <p:extLst>
      <p:ext uri="{BB962C8B-B14F-4D97-AF65-F5344CB8AC3E}">
        <p14:creationId xmlns:p14="http://schemas.microsoft.com/office/powerpoint/2010/main" val="2903492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solidFill>
                  <a:srgbClr val="BA2E16"/>
                </a:solidFill>
              </a:rPr>
              <a:t>Working in Austria: </a:t>
            </a:r>
            <a:r>
              <a:rPr lang="de-DE" sz="3600" dirty="0" err="1" smtClean="0">
                <a:solidFill>
                  <a:srgbClr val="BA2E16"/>
                </a:solidFill>
              </a:rPr>
              <a:t>Graduates</a:t>
            </a:r>
            <a:endParaRPr lang="de-AT" dirty="0"/>
          </a:p>
        </p:txBody>
      </p:sp>
      <p:sp>
        <p:nvSpPr>
          <p:cNvPr id="3" name="Inhaltsplatzhalter 2"/>
          <p:cNvSpPr>
            <a:spLocks noGrp="1"/>
          </p:cNvSpPr>
          <p:nvPr>
            <p:ph idx="1"/>
          </p:nvPr>
        </p:nvSpPr>
        <p:spPr>
          <a:xfrm>
            <a:off x="457200" y="1412776"/>
            <a:ext cx="8229600" cy="4680520"/>
          </a:xfrm>
        </p:spPr>
        <p:txBody>
          <a:bodyPr>
            <a:normAutofit fontScale="92500" lnSpcReduction="20000"/>
          </a:bodyPr>
          <a:lstStyle/>
          <a:p>
            <a:pPr marL="285750" indent="-285750" eaLnBrk="0" fontAlgn="base" hangingPunct="0">
              <a:lnSpc>
                <a:spcPct val="150000"/>
              </a:lnSpc>
              <a:spcBef>
                <a:spcPct val="0"/>
              </a:spcBef>
              <a:spcAft>
                <a:spcPct val="0"/>
              </a:spcAft>
              <a:buClrTx/>
              <a:buFont typeface="Wingdings" panose="05000000000000000000" pitchFamily="2" charset="2"/>
              <a:buChar char="Ø"/>
              <a:defRPr/>
            </a:pPr>
            <a:r>
              <a:rPr lang="en-US" sz="2400" kern="0" dirty="0">
                <a:solidFill>
                  <a:srgbClr val="000000"/>
                </a:solidFill>
                <a:latin typeface="+mj-lt"/>
              </a:rPr>
              <a:t>Students may apply once for an extension of their “Residence permit – Student” for another 12 months for the purpose of</a:t>
            </a:r>
            <a:r>
              <a:rPr lang="en-GB" sz="2400" kern="0" dirty="0">
                <a:solidFill>
                  <a:srgbClr val="000000"/>
                </a:solidFill>
                <a:latin typeface="+mj-lt"/>
              </a:rPr>
              <a:t> job-seeking or setting up business after successful completion of a degree programme, a certificate higher education programme, a programme to establish equivalence of a foreign university degree (</a:t>
            </a:r>
            <a:r>
              <a:rPr lang="en-GB" sz="2400" kern="0" dirty="0" smtClean="0">
                <a:solidFill>
                  <a:srgbClr val="000000"/>
                </a:solidFill>
                <a:latin typeface="+mj-lt"/>
              </a:rPr>
              <a:t>recognition - </a:t>
            </a:r>
            <a:r>
              <a:rPr lang="en-GB" sz="2400" kern="0" dirty="0">
                <a:solidFill>
                  <a:srgbClr val="000000"/>
                </a:solidFill>
                <a:latin typeface="+mj-lt"/>
              </a:rPr>
              <a:t>“</a:t>
            </a:r>
            <a:r>
              <a:rPr lang="en-GB" sz="2400" kern="0" dirty="0" err="1">
                <a:solidFill>
                  <a:srgbClr val="000000"/>
                </a:solidFill>
                <a:latin typeface="+mj-lt"/>
              </a:rPr>
              <a:t>Nostrifizierung</a:t>
            </a:r>
            <a:r>
              <a:rPr lang="en-GB" sz="2400" kern="0" dirty="0">
                <a:solidFill>
                  <a:srgbClr val="000000"/>
                </a:solidFill>
                <a:latin typeface="+mj-lt"/>
              </a:rPr>
              <a:t>”), or a professional training course required by law following the regular degree programme studies</a:t>
            </a:r>
            <a:endParaRPr lang="en-US" sz="2400" kern="0" dirty="0">
              <a:solidFill>
                <a:srgbClr val="000000"/>
              </a:solidFill>
              <a:latin typeface="+mj-lt"/>
            </a:endParaRPr>
          </a:p>
          <a:p>
            <a:pPr eaLnBrk="0" fontAlgn="base" hangingPunct="0">
              <a:lnSpc>
                <a:spcPct val="150000"/>
              </a:lnSpc>
              <a:spcBef>
                <a:spcPct val="0"/>
              </a:spcBef>
              <a:spcAft>
                <a:spcPct val="0"/>
              </a:spcAft>
              <a:buClrTx/>
              <a:defRPr/>
            </a:pPr>
            <a:endParaRPr lang="en-US" sz="2400" kern="0" dirty="0">
              <a:solidFill>
                <a:srgbClr val="000000"/>
              </a:solidFill>
              <a:latin typeface="+mj-lt"/>
            </a:endParaRPr>
          </a:p>
          <a:p>
            <a:pPr marL="285750" indent="-285750" eaLnBrk="0" fontAlgn="base" hangingPunct="0">
              <a:lnSpc>
                <a:spcPct val="150000"/>
              </a:lnSpc>
              <a:spcBef>
                <a:spcPct val="0"/>
              </a:spcBef>
              <a:spcAft>
                <a:spcPct val="0"/>
              </a:spcAft>
              <a:buClrTx/>
              <a:buFont typeface="Wingdings" panose="05000000000000000000" pitchFamily="2" charset="2"/>
              <a:buChar char="Ø"/>
              <a:defRPr/>
            </a:pPr>
            <a:r>
              <a:rPr lang="en-US" sz="2400" kern="0" dirty="0">
                <a:solidFill>
                  <a:srgbClr val="000000"/>
                </a:solidFill>
                <a:latin typeface="+mj-lt"/>
              </a:rPr>
              <a:t>The </a:t>
            </a:r>
            <a:r>
              <a:rPr lang="en-US" sz="2400" kern="0" dirty="0" smtClean="0">
                <a:solidFill>
                  <a:srgbClr val="000000"/>
                </a:solidFill>
                <a:latin typeface="+mj-lt"/>
              </a:rPr>
              <a:t>general requirements </a:t>
            </a:r>
            <a:r>
              <a:rPr lang="en-US" sz="2400" kern="0" dirty="0">
                <a:solidFill>
                  <a:srgbClr val="000000"/>
                </a:solidFill>
                <a:latin typeface="+mj-lt"/>
              </a:rPr>
              <a:t>(e.g. accommodation, living costs, health insurance) must be </a:t>
            </a:r>
            <a:r>
              <a:rPr lang="en-US" sz="2400" kern="0" dirty="0" smtClean="0">
                <a:solidFill>
                  <a:srgbClr val="000000"/>
                </a:solidFill>
                <a:latin typeface="+mj-lt"/>
              </a:rPr>
              <a:t>fulfilled</a:t>
            </a:r>
            <a:endParaRPr lang="en-US" sz="2400"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15</a:t>
            </a:fld>
            <a:endParaRPr lang="de-AT" dirty="0"/>
          </a:p>
        </p:txBody>
      </p:sp>
    </p:spTree>
    <p:extLst>
      <p:ext uri="{BB962C8B-B14F-4D97-AF65-F5344CB8AC3E}">
        <p14:creationId xmlns:p14="http://schemas.microsoft.com/office/powerpoint/2010/main" val="1368977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Working in Austria: „</a:t>
            </a:r>
            <a:r>
              <a:rPr lang="de-DE" dirty="0" err="1" smtClean="0"/>
              <a:t>Red</a:t>
            </a:r>
            <a:r>
              <a:rPr lang="de-DE" dirty="0" smtClean="0"/>
              <a:t>-White-</a:t>
            </a:r>
            <a:r>
              <a:rPr lang="de-DE" dirty="0" err="1" smtClean="0"/>
              <a:t>Red</a:t>
            </a:r>
            <a:r>
              <a:rPr lang="de-DE" dirty="0" smtClean="0"/>
              <a:t> – Card“</a:t>
            </a:r>
            <a:endParaRPr lang="de-AT" dirty="0"/>
          </a:p>
        </p:txBody>
      </p:sp>
      <p:sp>
        <p:nvSpPr>
          <p:cNvPr id="3" name="Inhaltsplatzhalter 2"/>
          <p:cNvSpPr>
            <a:spLocks noGrp="1"/>
          </p:cNvSpPr>
          <p:nvPr>
            <p:ph idx="1"/>
          </p:nvPr>
        </p:nvSpPr>
        <p:spPr/>
        <p:txBody>
          <a:bodyPr>
            <a:noAutofit/>
          </a:bodyPr>
          <a:lstStyle/>
          <a:p>
            <a:pPr marL="285750" indent="-285750" eaLnBrk="0" fontAlgn="base" hangingPunct="0">
              <a:lnSpc>
                <a:spcPct val="140000"/>
              </a:lnSpc>
              <a:spcBef>
                <a:spcPct val="0"/>
              </a:spcBef>
              <a:spcAft>
                <a:spcPct val="0"/>
              </a:spcAft>
              <a:buClrTx/>
              <a:buFont typeface="Wingdings" panose="05000000000000000000" pitchFamily="2" charset="2"/>
              <a:buChar char="Ø"/>
              <a:defRPr/>
            </a:pPr>
            <a:r>
              <a:rPr lang="en-US" sz="2000" kern="0" dirty="0" smtClean="0">
                <a:solidFill>
                  <a:srgbClr val="000000"/>
                </a:solidFill>
                <a:latin typeface="Calibri" panose="020F0502020204030204" pitchFamily="34" charset="0"/>
              </a:rPr>
              <a:t>Entitles to settlement </a:t>
            </a:r>
            <a:r>
              <a:rPr lang="en-US" sz="2000" kern="0" dirty="0">
                <a:solidFill>
                  <a:srgbClr val="000000"/>
                </a:solidFill>
                <a:latin typeface="Calibri" panose="020F0502020204030204" pitchFamily="34" charset="0"/>
              </a:rPr>
              <a:t>and employment </a:t>
            </a:r>
            <a:r>
              <a:rPr lang="en-US" sz="2000" b="1" kern="0" dirty="0" smtClean="0">
                <a:solidFill>
                  <a:srgbClr val="000000"/>
                </a:solidFill>
                <a:latin typeface="Calibri" panose="020F0502020204030204" pitchFamily="34" charset="0"/>
              </a:rPr>
              <a:t>with </a:t>
            </a:r>
            <a:r>
              <a:rPr lang="en-US" sz="2000" b="1" kern="0" dirty="0">
                <a:solidFill>
                  <a:srgbClr val="000000"/>
                </a:solidFill>
                <a:latin typeface="Calibri" panose="020F0502020204030204" pitchFamily="34" charset="0"/>
              </a:rPr>
              <a:t>a specific </a:t>
            </a:r>
            <a:r>
              <a:rPr lang="en-US" sz="2000" b="1" kern="0" dirty="0" smtClean="0">
                <a:solidFill>
                  <a:srgbClr val="000000"/>
                </a:solidFill>
                <a:latin typeface="Calibri" panose="020F0502020204030204" pitchFamily="34" charset="0"/>
              </a:rPr>
              <a:t>employer </a:t>
            </a:r>
          </a:p>
          <a:p>
            <a:pPr marL="285750" indent="-285750" eaLnBrk="0" fontAlgn="base" hangingPunct="0">
              <a:lnSpc>
                <a:spcPct val="140000"/>
              </a:lnSpc>
              <a:spcBef>
                <a:spcPct val="0"/>
              </a:spcBef>
              <a:spcAft>
                <a:spcPct val="0"/>
              </a:spcAft>
              <a:buClrTx/>
              <a:buFont typeface="Wingdings" panose="05000000000000000000" pitchFamily="2" charset="2"/>
              <a:buChar char="Ø"/>
              <a:defRPr/>
            </a:pPr>
            <a:endParaRPr lang="en-US" sz="2000" kern="0" dirty="0">
              <a:solidFill>
                <a:srgbClr val="000000"/>
              </a:solidFill>
              <a:latin typeface="Calibri" panose="020F0502020204030204" pitchFamily="34" charset="0"/>
            </a:endParaRPr>
          </a:p>
          <a:p>
            <a:pPr marL="285750" indent="-285750" eaLnBrk="0" fontAlgn="base" hangingPunct="0">
              <a:lnSpc>
                <a:spcPct val="140000"/>
              </a:lnSpc>
              <a:spcBef>
                <a:spcPct val="0"/>
              </a:spcBef>
              <a:spcAft>
                <a:spcPct val="0"/>
              </a:spcAft>
              <a:buClrTx/>
              <a:buFont typeface="Wingdings" panose="05000000000000000000" pitchFamily="2" charset="2"/>
              <a:buChar char="Ø"/>
              <a:defRPr/>
            </a:pPr>
            <a:r>
              <a:rPr lang="en-US" sz="2000" kern="0" dirty="0" smtClean="0">
                <a:solidFill>
                  <a:srgbClr val="000000"/>
                </a:solidFill>
                <a:latin typeface="Calibri" panose="020F0502020204030204" pitchFamily="34" charset="0"/>
              </a:rPr>
              <a:t>Goal: permanent settlement </a:t>
            </a:r>
            <a:r>
              <a:rPr lang="en-US" sz="2000" kern="0" dirty="0">
                <a:solidFill>
                  <a:srgbClr val="000000"/>
                </a:solidFill>
                <a:latin typeface="Calibri" panose="020F0502020204030204" pitchFamily="34" charset="0"/>
              </a:rPr>
              <a:t>in </a:t>
            </a:r>
            <a:r>
              <a:rPr lang="en-US" sz="2000" kern="0" dirty="0" smtClean="0">
                <a:solidFill>
                  <a:srgbClr val="000000"/>
                </a:solidFill>
                <a:latin typeface="Calibri" panose="020F0502020204030204" pitchFamily="34" charset="0"/>
              </a:rPr>
              <a:t>Austria</a:t>
            </a:r>
          </a:p>
          <a:p>
            <a:pPr eaLnBrk="0" fontAlgn="base" hangingPunct="0">
              <a:lnSpc>
                <a:spcPct val="140000"/>
              </a:lnSpc>
              <a:spcBef>
                <a:spcPct val="0"/>
              </a:spcBef>
              <a:spcAft>
                <a:spcPct val="0"/>
              </a:spcAft>
              <a:buClrTx/>
              <a:defRPr/>
            </a:pPr>
            <a:endParaRPr lang="en-US" sz="2000" kern="0" dirty="0">
              <a:solidFill>
                <a:srgbClr val="000000"/>
              </a:solidFill>
              <a:latin typeface="Calibri" panose="020F0502020204030204" pitchFamily="34" charset="0"/>
            </a:endParaRPr>
          </a:p>
          <a:p>
            <a:pPr marL="285750" indent="-285750" eaLnBrk="0" fontAlgn="base" hangingPunct="0">
              <a:lnSpc>
                <a:spcPct val="140000"/>
              </a:lnSpc>
              <a:spcBef>
                <a:spcPct val="0"/>
              </a:spcBef>
              <a:spcAft>
                <a:spcPct val="0"/>
              </a:spcAft>
              <a:buClrTx/>
              <a:buFont typeface="Wingdings" panose="05000000000000000000" pitchFamily="2" charset="2"/>
              <a:buChar char="§"/>
              <a:defRPr/>
            </a:pPr>
            <a:r>
              <a:rPr lang="en-US" sz="2000" b="1" kern="0" dirty="0" smtClean="0">
                <a:solidFill>
                  <a:srgbClr val="C00000"/>
                </a:solidFill>
                <a:latin typeface="Calibri" panose="020F0502020204030204" pitchFamily="34" charset="0"/>
              </a:rPr>
              <a:t>Particularly </a:t>
            </a:r>
            <a:r>
              <a:rPr lang="en-US" sz="2000" b="1" kern="0" dirty="0">
                <a:solidFill>
                  <a:srgbClr val="C00000"/>
                </a:solidFill>
                <a:latin typeface="Calibri" panose="020F0502020204030204" pitchFamily="34" charset="0"/>
              </a:rPr>
              <a:t>highly qualified </a:t>
            </a:r>
            <a:r>
              <a:rPr lang="en-US" sz="2000" b="1" kern="0" dirty="0" smtClean="0">
                <a:solidFill>
                  <a:srgbClr val="C00000"/>
                </a:solidFill>
                <a:latin typeface="Calibri" panose="020F0502020204030204" pitchFamily="34" charset="0"/>
              </a:rPr>
              <a:t>persons</a:t>
            </a:r>
          </a:p>
          <a:p>
            <a:pPr marL="285750" indent="-285750" eaLnBrk="0" fontAlgn="base" hangingPunct="0">
              <a:lnSpc>
                <a:spcPct val="140000"/>
              </a:lnSpc>
              <a:spcBef>
                <a:spcPct val="0"/>
              </a:spcBef>
              <a:spcAft>
                <a:spcPct val="0"/>
              </a:spcAft>
              <a:buClrTx/>
              <a:buFont typeface="Wingdings" panose="05000000000000000000" pitchFamily="2" charset="2"/>
              <a:buChar char="§"/>
              <a:defRPr/>
            </a:pPr>
            <a:r>
              <a:rPr lang="en-US" sz="2000" b="1" kern="0" dirty="0">
                <a:solidFill>
                  <a:srgbClr val="C00000"/>
                </a:solidFill>
                <a:latin typeface="Calibri" panose="020F0502020204030204" pitchFamily="34" charset="0"/>
              </a:rPr>
              <a:t>Skilled workers in shortage occupations</a:t>
            </a:r>
          </a:p>
          <a:p>
            <a:pPr marL="285750" indent="-285750" eaLnBrk="0" fontAlgn="base" hangingPunct="0">
              <a:lnSpc>
                <a:spcPct val="140000"/>
              </a:lnSpc>
              <a:spcBef>
                <a:spcPct val="0"/>
              </a:spcBef>
              <a:spcAft>
                <a:spcPct val="0"/>
              </a:spcAft>
              <a:buClrTx/>
              <a:buFont typeface="Wingdings" panose="05000000000000000000" pitchFamily="2" charset="2"/>
              <a:buChar char="§"/>
              <a:defRPr/>
            </a:pPr>
            <a:r>
              <a:rPr lang="en-US" sz="2000" b="1" kern="0" dirty="0" smtClean="0">
                <a:solidFill>
                  <a:srgbClr val="C00000"/>
                </a:solidFill>
                <a:latin typeface="Calibri" panose="020F0502020204030204" pitchFamily="34" charset="0"/>
              </a:rPr>
              <a:t>Other key workers </a:t>
            </a:r>
          </a:p>
          <a:p>
            <a:pPr marL="285750" indent="-285750" eaLnBrk="0" fontAlgn="base" hangingPunct="0">
              <a:lnSpc>
                <a:spcPct val="140000"/>
              </a:lnSpc>
              <a:spcBef>
                <a:spcPct val="0"/>
              </a:spcBef>
              <a:spcAft>
                <a:spcPct val="0"/>
              </a:spcAft>
              <a:buClrTx/>
              <a:buFont typeface="Wingdings" panose="05000000000000000000" pitchFamily="2" charset="2"/>
              <a:buChar char="§"/>
              <a:defRPr/>
            </a:pPr>
            <a:r>
              <a:rPr lang="en-US" sz="2000" b="1" kern="0" dirty="0" smtClean="0">
                <a:solidFill>
                  <a:srgbClr val="C00000"/>
                </a:solidFill>
                <a:latin typeface="Calibri" panose="020F0502020204030204" pitchFamily="34" charset="0"/>
              </a:rPr>
              <a:t>Graduates </a:t>
            </a:r>
            <a:r>
              <a:rPr lang="en-US" sz="2000" b="1" kern="0" dirty="0">
                <a:solidFill>
                  <a:srgbClr val="C00000"/>
                </a:solidFill>
                <a:latin typeface="Calibri" panose="020F0502020204030204" pitchFamily="34" charset="0"/>
              </a:rPr>
              <a:t>of Austrian higher education </a:t>
            </a:r>
            <a:r>
              <a:rPr lang="en-US" sz="2000" b="1" kern="0" dirty="0" smtClean="0">
                <a:solidFill>
                  <a:srgbClr val="C00000"/>
                </a:solidFill>
                <a:latin typeface="Calibri" panose="020F0502020204030204" pitchFamily="34" charset="0"/>
              </a:rPr>
              <a:t>institutions</a:t>
            </a:r>
          </a:p>
          <a:p>
            <a:pPr marL="285750" indent="-285750" eaLnBrk="0" fontAlgn="base" hangingPunct="0">
              <a:lnSpc>
                <a:spcPct val="140000"/>
              </a:lnSpc>
              <a:spcBef>
                <a:spcPct val="0"/>
              </a:spcBef>
              <a:spcAft>
                <a:spcPct val="0"/>
              </a:spcAft>
              <a:buClrTx/>
              <a:buFont typeface="Wingdings" panose="05000000000000000000" pitchFamily="2" charset="2"/>
              <a:buChar char="§"/>
              <a:defRPr/>
            </a:pPr>
            <a:r>
              <a:rPr lang="en-US" sz="2000" b="1" kern="0" dirty="0" smtClean="0">
                <a:solidFill>
                  <a:srgbClr val="C00000"/>
                </a:solidFill>
                <a:latin typeface="Calibri" panose="020F0502020204030204" pitchFamily="34" charset="0"/>
              </a:rPr>
              <a:t>Self-employed key workers</a:t>
            </a:r>
            <a:endParaRPr lang="en-US" sz="2000" b="1" kern="0" dirty="0">
              <a:solidFill>
                <a:srgbClr val="C00000"/>
              </a:solidFill>
              <a:latin typeface="Calibri" panose="020F0502020204030204" pitchFamily="34" charset="0"/>
            </a:endParaRPr>
          </a:p>
        </p:txBody>
      </p:sp>
      <p:sp>
        <p:nvSpPr>
          <p:cNvPr id="4" name="Foliennummernplatzhalter 3"/>
          <p:cNvSpPr>
            <a:spLocks noGrp="1"/>
          </p:cNvSpPr>
          <p:nvPr>
            <p:ph type="sldNum" sz="quarter" idx="12"/>
          </p:nvPr>
        </p:nvSpPr>
        <p:spPr/>
        <p:txBody>
          <a:bodyPr/>
          <a:lstStyle/>
          <a:p>
            <a:fld id="{3E8BD82E-AECA-4BDE-8DBB-411E34C6964C}" type="slidenum">
              <a:rPr lang="de-AT" smtClean="0"/>
              <a:pPr/>
              <a:t>16</a:t>
            </a:fld>
            <a:endParaRPr lang="de-AT" dirty="0"/>
          </a:p>
        </p:txBody>
      </p:sp>
    </p:spTree>
    <p:extLst>
      <p:ext uri="{BB962C8B-B14F-4D97-AF65-F5344CB8AC3E}">
        <p14:creationId xmlns:p14="http://schemas.microsoft.com/office/powerpoint/2010/main" val="3207614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t>
            </a:r>
            <a:r>
              <a:rPr lang="de-AT" dirty="0" err="1"/>
              <a:t>Red</a:t>
            </a:r>
            <a:r>
              <a:rPr lang="de-AT" dirty="0"/>
              <a:t>-White-</a:t>
            </a:r>
            <a:r>
              <a:rPr lang="de-AT" dirty="0" err="1"/>
              <a:t>Red</a:t>
            </a:r>
            <a:r>
              <a:rPr lang="de-AT" dirty="0"/>
              <a:t> – </a:t>
            </a:r>
            <a:r>
              <a:rPr lang="de-AT" dirty="0" err="1"/>
              <a:t>card</a:t>
            </a:r>
            <a:r>
              <a:rPr lang="de-AT" dirty="0"/>
              <a:t>" </a:t>
            </a:r>
            <a:r>
              <a:rPr lang="de-AT" dirty="0" err="1"/>
              <a:t>for</a:t>
            </a:r>
            <a:r>
              <a:rPr lang="de-AT" dirty="0"/>
              <a:t> </a:t>
            </a:r>
            <a:r>
              <a:rPr lang="de-AT" dirty="0" err="1"/>
              <a:t>graduates</a:t>
            </a:r>
            <a:r>
              <a:rPr lang="de-AT" dirty="0"/>
              <a:t> </a:t>
            </a:r>
            <a:r>
              <a:rPr lang="en-US" dirty="0"/>
              <a:t>of Austrian higher education institutions</a:t>
            </a:r>
          </a:p>
        </p:txBody>
      </p:sp>
      <p:sp>
        <p:nvSpPr>
          <p:cNvPr id="3" name="Inhaltsplatzhalter 2"/>
          <p:cNvSpPr>
            <a:spLocks noGrp="1"/>
          </p:cNvSpPr>
          <p:nvPr>
            <p:ph idx="1"/>
          </p:nvPr>
        </p:nvSpPr>
        <p:spPr>
          <a:xfrm>
            <a:off x="457200" y="1700808"/>
            <a:ext cx="8229600" cy="4608512"/>
          </a:xfrm>
        </p:spPr>
        <p:txBody>
          <a:bodyPr>
            <a:normAutofit fontScale="32500" lnSpcReduction="20000"/>
          </a:bodyPr>
          <a:lstStyle/>
          <a:p>
            <a:pPr marL="857250" indent="-857250" eaLnBrk="0" fontAlgn="base" hangingPunct="0">
              <a:lnSpc>
                <a:spcPct val="160000"/>
              </a:lnSpc>
              <a:spcBef>
                <a:spcPct val="0"/>
              </a:spcBef>
              <a:spcAft>
                <a:spcPct val="0"/>
              </a:spcAft>
              <a:buClrTx/>
              <a:buFont typeface="Wingdings" panose="05000000000000000000" pitchFamily="2" charset="2"/>
              <a:buChar char="Ø"/>
              <a:defRPr/>
            </a:pPr>
            <a:r>
              <a:rPr lang="en-GB" sz="7200" b="1" kern="0" dirty="0" smtClean="0">
                <a:latin typeface="Calibri" panose="020F0502020204030204" pitchFamily="34" charset="0"/>
              </a:rPr>
              <a:t>All graduates </a:t>
            </a:r>
            <a:r>
              <a:rPr lang="en-GB" sz="7200" kern="0" dirty="0">
                <a:latin typeface="Calibri" panose="020F0502020204030204" pitchFamily="34" charset="0"/>
              </a:rPr>
              <a:t>(Bachelor, PhD</a:t>
            </a:r>
            <a:r>
              <a:rPr lang="en-GB" sz="7200" kern="0" dirty="0" smtClean="0">
                <a:latin typeface="Calibri" panose="020F0502020204030204" pitchFamily="34" charset="0"/>
              </a:rPr>
              <a:t>)</a:t>
            </a:r>
            <a:r>
              <a:rPr lang="en-US" sz="7200" kern="0" dirty="0">
                <a:latin typeface="Calibri" panose="020F0502020204030204" pitchFamily="34" charset="0"/>
              </a:rPr>
              <a:t> </a:t>
            </a:r>
            <a:r>
              <a:rPr lang="en-US" sz="7200" kern="0" dirty="0" smtClean="0">
                <a:latin typeface="Calibri" panose="020F0502020204030204" pitchFamily="34" charset="0"/>
              </a:rPr>
              <a:t>can apply for a “Red-White-Red </a:t>
            </a:r>
            <a:r>
              <a:rPr lang="en-US" sz="7200" kern="0" dirty="0">
                <a:latin typeface="Calibri" panose="020F0502020204030204" pitchFamily="34" charset="0"/>
              </a:rPr>
              <a:t>– card” for higher education graduates</a:t>
            </a:r>
            <a:endParaRPr lang="en-GB" sz="7200" kern="0" dirty="0">
              <a:latin typeface="Calibri" panose="020F0502020204030204" pitchFamily="34" charset="0"/>
            </a:endParaRPr>
          </a:p>
          <a:p>
            <a:pPr eaLnBrk="0" fontAlgn="base" hangingPunct="0">
              <a:lnSpc>
                <a:spcPct val="160000"/>
              </a:lnSpc>
              <a:spcBef>
                <a:spcPct val="0"/>
              </a:spcBef>
              <a:spcAft>
                <a:spcPct val="0"/>
              </a:spcAft>
              <a:buClrTx/>
              <a:defRPr/>
            </a:pPr>
            <a:endParaRPr lang="en-US" sz="7200" kern="0" dirty="0" smtClean="0">
              <a:solidFill>
                <a:srgbClr val="000000"/>
              </a:solidFill>
              <a:latin typeface="Calibri" panose="020F0502020204030204" pitchFamily="34" charset="0"/>
            </a:endParaRPr>
          </a:p>
          <a:p>
            <a:pPr marL="457200" indent="-457200" algn="just" eaLnBrk="0" fontAlgn="base" hangingPunct="0">
              <a:lnSpc>
                <a:spcPct val="140000"/>
              </a:lnSpc>
              <a:spcBef>
                <a:spcPct val="0"/>
              </a:spcBef>
              <a:spcAft>
                <a:spcPct val="0"/>
              </a:spcAft>
              <a:buClrTx/>
              <a:buFont typeface="Wingdings" panose="05000000000000000000" pitchFamily="2" charset="2"/>
              <a:buChar char="Ø"/>
              <a:defRPr/>
            </a:pPr>
            <a:r>
              <a:rPr lang="en-US" sz="7200" kern="0" dirty="0">
                <a:solidFill>
                  <a:srgbClr val="000000"/>
                </a:solidFill>
                <a:latin typeface="Calibri" panose="020F0502020204030204" pitchFamily="34" charset="0"/>
              </a:rPr>
              <a:t>Requirements: </a:t>
            </a:r>
          </a:p>
          <a:p>
            <a:pPr marL="1304925" indent="-857250" algn="just" eaLnBrk="0" fontAlgn="base" hangingPunct="0">
              <a:lnSpc>
                <a:spcPct val="140000"/>
              </a:lnSpc>
              <a:spcBef>
                <a:spcPct val="0"/>
              </a:spcBef>
              <a:spcAft>
                <a:spcPct val="0"/>
              </a:spcAft>
              <a:buClrTx/>
              <a:buFont typeface="Wingdings" panose="05000000000000000000" pitchFamily="2" charset="2"/>
              <a:buChar char="§"/>
              <a:tabLst>
                <a:tab pos="1258888" algn="l"/>
              </a:tabLst>
              <a:defRPr/>
            </a:pPr>
            <a:r>
              <a:rPr lang="en-US" sz="7200" kern="0" dirty="0" smtClean="0">
                <a:solidFill>
                  <a:srgbClr val="000000"/>
                </a:solidFill>
                <a:latin typeface="Calibri" panose="020F0502020204030204" pitchFamily="34" charset="0"/>
              </a:rPr>
              <a:t>a </a:t>
            </a:r>
            <a:r>
              <a:rPr lang="en-US" sz="7200" kern="0" dirty="0">
                <a:solidFill>
                  <a:srgbClr val="000000"/>
                </a:solidFill>
                <a:latin typeface="Calibri" panose="020F0502020204030204" pitchFamily="34" charset="0"/>
              </a:rPr>
              <a:t>minimum gross salary of </a:t>
            </a:r>
            <a:r>
              <a:rPr lang="en-US" sz="7200" b="1" kern="0" dirty="0">
                <a:solidFill>
                  <a:srgbClr val="000000"/>
                </a:solidFill>
                <a:latin typeface="Calibri" panose="020F0502020204030204" pitchFamily="34" charset="0"/>
              </a:rPr>
              <a:t>EUR </a:t>
            </a:r>
            <a:r>
              <a:rPr lang="en-US" sz="7200" b="1" kern="0" dirty="0" smtClean="0">
                <a:solidFill>
                  <a:srgbClr val="000000"/>
                </a:solidFill>
                <a:latin typeface="Calibri" panose="020F0502020204030204" pitchFamily="34" charset="0"/>
              </a:rPr>
              <a:t>2.308.50 </a:t>
            </a:r>
            <a:r>
              <a:rPr lang="en-US" sz="7200" kern="0" dirty="0">
                <a:solidFill>
                  <a:srgbClr val="000000"/>
                </a:solidFill>
                <a:latin typeface="Calibri" panose="020F0502020204030204" pitchFamily="34" charset="0"/>
              </a:rPr>
              <a:t>[as of </a:t>
            </a:r>
            <a:r>
              <a:rPr lang="en-US" sz="7200" kern="0" dirty="0" smtClean="0">
                <a:solidFill>
                  <a:srgbClr val="000000"/>
                </a:solidFill>
                <a:latin typeface="Calibri" panose="020F0502020204030204" pitchFamily="34" charset="0"/>
              </a:rPr>
              <a:t>2018] </a:t>
            </a:r>
            <a:endParaRPr lang="en-US" sz="7200" kern="0" dirty="0">
              <a:solidFill>
                <a:srgbClr val="000000"/>
              </a:solidFill>
              <a:latin typeface="Calibri" panose="020F0502020204030204" pitchFamily="34" charset="0"/>
            </a:endParaRPr>
          </a:p>
          <a:p>
            <a:pPr marL="1304925" indent="-857250" algn="just" eaLnBrk="0" fontAlgn="base" hangingPunct="0">
              <a:lnSpc>
                <a:spcPct val="140000"/>
              </a:lnSpc>
              <a:spcBef>
                <a:spcPct val="0"/>
              </a:spcBef>
              <a:spcAft>
                <a:spcPct val="0"/>
              </a:spcAft>
              <a:buClrTx/>
              <a:buFont typeface="Wingdings" panose="05000000000000000000" pitchFamily="2" charset="2"/>
              <a:buChar char="§"/>
              <a:defRPr/>
            </a:pPr>
            <a:r>
              <a:rPr lang="en-US" sz="7200" kern="0" dirty="0" smtClean="0">
                <a:solidFill>
                  <a:srgbClr val="000000"/>
                </a:solidFill>
                <a:latin typeface="Calibri" panose="020F0502020204030204" pitchFamily="34" charset="0"/>
              </a:rPr>
              <a:t>general </a:t>
            </a:r>
            <a:r>
              <a:rPr lang="en-US" sz="7200" kern="0" dirty="0">
                <a:solidFill>
                  <a:srgbClr val="000000"/>
                </a:solidFill>
                <a:latin typeface="Calibri" panose="020F0502020204030204" pitchFamily="34" charset="0"/>
              </a:rPr>
              <a:t>requirements (entitlement to an accommodation in Austria according to local standards, health insurance contract, etc.)</a:t>
            </a:r>
          </a:p>
          <a:p>
            <a:pPr marL="457200" indent="-457200">
              <a:buFont typeface="Wingdings" panose="05000000000000000000" pitchFamily="2" charset="2"/>
              <a:buChar char="§"/>
            </a:pP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17</a:t>
            </a:fld>
            <a:endParaRPr lang="de-AT" dirty="0"/>
          </a:p>
        </p:txBody>
      </p:sp>
    </p:spTree>
    <p:extLst>
      <p:ext uri="{BB962C8B-B14F-4D97-AF65-F5344CB8AC3E}">
        <p14:creationId xmlns:p14="http://schemas.microsoft.com/office/powerpoint/2010/main" val="382358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solidFill>
                  <a:srgbClr val="BA2E16"/>
                </a:solidFill>
              </a:rPr>
              <a:t/>
            </a:r>
            <a:br>
              <a:rPr lang="en-US" dirty="0" smtClean="0">
                <a:solidFill>
                  <a:srgbClr val="BA2E16"/>
                </a:solidFill>
              </a:rPr>
            </a:br>
            <a:r>
              <a:rPr lang="en-US" dirty="0" smtClean="0">
                <a:solidFill>
                  <a:srgbClr val="BA2E16"/>
                </a:solidFill>
              </a:rPr>
              <a:t>Public Health insurance covering “all Risks”</a:t>
            </a:r>
            <a:br>
              <a:rPr lang="en-US" dirty="0" smtClean="0">
                <a:solidFill>
                  <a:srgbClr val="BA2E16"/>
                </a:solidFill>
              </a:rPr>
            </a:br>
            <a:r>
              <a:rPr lang="en-US" dirty="0" smtClean="0">
                <a:solidFill>
                  <a:srgbClr val="BA2E16"/>
                </a:solidFill>
              </a:rPr>
              <a:t>with </a:t>
            </a:r>
            <a:r>
              <a:rPr lang="en-US" i="1" dirty="0" err="1" smtClean="0">
                <a:solidFill>
                  <a:srgbClr val="BA2E16"/>
                </a:solidFill>
              </a:rPr>
              <a:t>Gebietskrankenkassa</a:t>
            </a:r>
            <a:r>
              <a:rPr lang="en-US" dirty="0" smtClean="0">
                <a:solidFill>
                  <a:srgbClr val="BA2E16"/>
                </a:solidFill>
              </a:rPr>
              <a:t> – e.g. WGKK</a:t>
            </a:r>
            <a:br>
              <a:rPr lang="en-US" dirty="0" smtClean="0">
                <a:solidFill>
                  <a:srgbClr val="BA2E16"/>
                </a:solidFill>
              </a:rPr>
            </a:b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18</a:t>
            </a:fld>
            <a:endParaRPr lang="de-AT" dirty="0"/>
          </a:p>
        </p:txBody>
      </p:sp>
      <p:sp>
        <p:nvSpPr>
          <p:cNvPr id="3" name="Inhaltsplatzhalter 2"/>
          <p:cNvSpPr>
            <a:spLocks noGrp="1"/>
          </p:cNvSpPr>
          <p:nvPr>
            <p:ph idx="1"/>
          </p:nvPr>
        </p:nvSpPr>
        <p:spPr>
          <a:xfrm>
            <a:off x="457200" y="1556792"/>
            <a:ext cx="8229600" cy="4968552"/>
          </a:xfrm>
        </p:spPr>
        <p:txBody>
          <a:bodyPr>
            <a:normAutofit lnSpcReduction="10000"/>
          </a:bodyPr>
          <a:lstStyle/>
          <a:p>
            <a:pPr marL="342900" indent="-342900">
              <a:buFont typeface="Wingdings" panose="05000000000000000000" pitchFamily="2" charset="2"/>
              <a:buChar char="Ø"/>
            </a:pPr>
            <a:r>
              <a:rPr lang="de-AT" sz="2100" kern="0" dirty="0" err="1">
                <a:latin typeface="Calibri" panose="020F0502020204030204" pitchFamily="34" charset="0"/>
              </a:rPr>
              <a:t>Self-insurance</a:t>
            </a:r>
            <a:r>
              <a:rPr lang="de-AT" sz="2100" kern="0" dirty="0" smtClean="0">
                <a:solidFill>
                  <a:srgbClr val="BA2E16"/>
                </a:solidFill>
                <a:latin typeface="Calibri" panose="020F0502020204030204" pitchFamily="34" charset="0"/>
              </a:rPr>
              <a:t> </a:t>
            </a:r>
            <a:r>
              <a:rPr lang="de-AT" sz="2100" kern="0" dirty="0" err="1">
                <a:latin typeface="Calibri" panose="020F0502020204030204" pitchFamily="34" charset="0"/>
              </a:rPr>
              <a:t>for</a:t>
            </a:r>
            <a:r>
              <a:rPr lang="de-AT" sz="2100" kern="0" dirty="0">
                <a:latin typeface="Calibri" panose="020F0502020204030204" pitchFamily="34" charset="0"/>
              </a:rPr>
              <a:t> </a:t>
            </a:r>
            <a:r>
              <a:rPr lang="de-AT" sz="2100" kern="0" dirty="0" err="1" smtClean="0">
                <a:latin typeface="Calibri" panose="020F0502020204030204" pitchFamily="34" charset="0"/>
              </a:rPr>
              <a:t>Degree</a:t>
            </a:r>
            <a:r>
              <a:rPr lang="de-AT" sz="2100" kern="0" dirty="0" smtClean="0">
                <a:latin typeface="Calibri" panose="020F0502020204030204" pitchFamily="34" charset="0"/>
              </a:rPr>
              <a:t> Programme </a:t>
            </a:r>
            <a:r>
              <a:rPr lang="de-AT" sz="2100" kern="0" dirty="0" err="1" smtClean="0">
                <a:latin typeface="Calibri" panose="020F0502020204030204" pitchFamily="34" charset="0"/>
              </a:rPr>
              <a:t>Students</a:t>
            </a:r>
            <a:r>
              <a:rPr lang="de-AT" sz="2100" kern="0" dirty="0" smtClean="0">
                <a:latin typeface="Calibri" panose="020F0502020204030204" pitchFamily="34" charset="0"/>
              </a:rPr>
              <a:t>: </a:t>
            </a:r>
            <a:endParaRPr lang="de-AT" sz="2100" kern="0" dirty="0">
              <a:latin typeface="Calibri" panose="020F0502020204030204" pitchFamily="34" charset="0"/>
            </a:endParaRPr>
          </a:p>
          <a:p>
            <a:pPr marL="342900"/>
            <a:r>
              <a:rPr lang="en-GB" sz="2100" kern="0" dirty="0">
                <a:solidFill>
                  <a:srgbClr val="000000"/>
                </a:solidFill>
                <a:latin typeface="Calibri" panose="020F0502020204030204" pitchFamily="34" charset="0"/>
                <a:sym typeface="Wingdings" panose="05000000000000000000" pitchFamily="2" charset="2"/>
              </a:rPr>
              <a:t> </a:t>
            </a:r>
            <a:r>
              <a:rPr lang="de-AT" sz="2100" kern="0" dirty="0" smtClean="0">
                <a:solidFill>
                  <a:srgbClr val="000000"/>
                </a:solidFill>
                <a:latin typeface="Calibri" panose="020F0502020204030204" pitchFamily="34" charset="0"/>
              </a:rPr>
              <a:t>EUR </a:t>
            </a:r>
            <a:r>
              <a:rPr lang="de-AT" sz="2000" b="1" dirty="0"/>
              <a:t>58,39</a:t>
            </a:r>
            <a:r>
              <a:rPr lang="de-AT" sz="2100" kern="0" dirty="0" smtClean="0">
                <a:solidFill>
                  <a:srgbClr val="000000"/>
                </a:solidFill>
                <a:latin typeface="Calibri" panose="020F0502020204030204" pitchFamily="34" charset="0"/>
              </a:rPr>
              <a:t>/</a:t>
            </a:r>
            <a:r>
              <a:rPr lang="de-AT" sz="2100" kern="0" dirty="0" err="1" smtClean="0">
                <a:solidFill>
                  <a:srgbClr val="000000"/>
                </a:solidFill>
                <a:latin typeface="Calibri" panose="020F0502020204030204" pitchFamily="34" charset="0"/>
              </a:rPr>
              <a:t>month</a:t>
            </a:r>
            <a:r>
              <a:rPr lang="de-AT" sz="2100" kern="0" dirty="0" smtClean="0">
                <a:solidFill>
                  <a:srgbClr val="000000"/>
                </a:solidFill>
                <a:latin typeface="Calibri" panose="020F0502020204030204" pitchFamily="34" charset="0"/>
              </a:rPr>
              <a:t> [2018]</a:t>
            </a:r>
            <a:endParaRPr lang="de-AT" sz="2100" kern="0" dirty="0">
              <a:solidFill>
                <a:srgbClr val="000000"/>
              </a:solidFill>
              <a:latin typeface="Calibri" panose="020F0502020204030204" pitchFamily="34" charset="0"/>
            </a:endParaRPr>
          </a:p>
          <a:p>
            <a:pPr marL="342900"/>
            <a:r>
              <a:rPr lang="en-GB" sz="2100" kern="0" dirty="0">
                <a:solidFill>
                  <a:srgbClr val="000000"/>
                </a:solidFill>
                <a:latin typeface="Calibri" panose="020F0502020204030204" pitchFamily="34" charset="0"/>
                <a:sym typeface="Wingdings" panose="05000000000000000000" pitchFamily="2" charset="2"/>
              </a:rPr>
              <a:t> </a:t>
            </a:r>
            <a:r>
              <a:rPr lang="de-AT" sz="2100" kern="0" dirty="0" err="1" smtClean="0">
                <a:solidFill>
                  <a:srgbClr val="000000"/>
                </a:solidFill>
                <a:latin typeface="Calibri" panose="020F0502020204030204" pitchFamily="34" charset="0"/>
              </a:rPr>
              <a:t>Confirmation</a:t>
            </a:r>
            <a:r>
              <a:rPr lang="de-AT" sz="2100" kern="0" dirty="0" smtClean="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of</a:t>
            </a:r>
            <a:r>
              <a:rPr lang="de-AT" sz="2100" kern="0" dirty="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admission</a:t>
            </a:r>
            <a:r>
              <a:rPr lang="de-AT" sz="2100" kern="0" dirty="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needed</a:t>
            </a:r>
            <a:r>
              <a:rPr lang="de-AT" sz="2100" kern="0" dirty="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limitations</a:t>
            </a:r>
            <a:r>
              <a:rPr lang="de-AT" sz="2100" kern="0" dirty="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apply</a:t>
            </a:r>
            <a:r>
              <a:rPr lang="de-AT" sz="2100" kern="0" dirty="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concerning</a:t>
            </a:r>
            <a:r>
              <a:rPr lang="de-AT" sz="2100" kern="0" dirty="0">
                <a:solidFill>
                  <a:srgbClr val="000000"/>
                </a:solidFill>
                <a:latin typeface="Calibri" panose="020F0502020204030204" pitchFamily="34" charset="0"/>
              </a:rPr>
              <a:t> e.g. </a:t>
            </a:r>
            <a:r>
              <a:rPr lang="de-AT" sz="2100" kern="0" dirty="0" err="1">
                <a:solidFill>
                  <a:srgbClr val="000000"/>
                </a:solidFill>
                <a:latin typeface="Calibri" panose="020F0502020204030204" pitchFamily="34" charset="0"/>
              </a:rPr>
              <a:t>academic</a:t>
            </a:r>
            <a:r>
              <a:rPr lang="de-AT" sz="2100" kern="0" dirty="0">
                <a:solidFill>
                  <a:srgbClr val="000000"/>
                </a:solidFill>
                <a:latin typeface="Calibri" panose="020F0502020204030204" pitchFamily="34" charset="0"/>
              </a:rPr>
              <a:t> </a:t>
            </a:r>
            <a:r>
              <a:rPr lang="de-AT" sz="2100" kern="0" dirty="0" err="1">
                <a:solidFill>
                  <a:srgbClr val="000000"/>
                </a:solidFill>
                <a:latin typeface="Calibri" panose="020F0502020204030204" pitchFamily="34" charset="0"/>
              </a:rPr>
              <a:t>success</a:t>
            </a:r>
            <a:r>
              <a:rPr lang="de-AT" sz="2100" kern="0" dirty="0">
                <a:solidFill>
                  <a:srgbClr val="000000"/>
                </a:solidFill>
                <a:latin typeface="Calibri" panose="020F0502020204030204" pitchFamily="34" charset="0"/>
              </a:rPr>
              <a:t>, </a:t>
            </a:r>
            <a:r>
              <a:rPr lang="en-US" sz="2100" kern="0" dirty="0">
                <a:solidFill>
                  <a:srgbClr val="000000"/>
                </a:solidFill>
                <a:latin typeface="Calibri" panose="020F0502020204030204" pitchFamily="34" charset="0"/>
              </a:rPr>
              <a:t>duration of studies, changes of fields of studies</a:t>
            </a:r>
          </a:p>
          <a:p>
            <a:pPr marL="342900"/>
            <a:r>
              <a:rPr lang="en-GB" sz="2100" kern="0" dirty="0">
                <a:solidFill>
                  <a:srgbClr val="000000"/>
                </a:solidFill>
                <a:latin typeface="Calibri" panose="020F0502020204030204" pitchFamily="34" charset="0"/>
                <a:sym typeface="Wingdings" panose="05000000000000000000" pitchFamily="2" charset="2"/>
              </a:rPr>
              <a:t> </a:t>
            </a:r>
            <a:r>
              <a:rPr lang="de-DE" sz="2100" kern="0" dirty="0" err="1" smtClean="0">
                <a:solidFill>
                  <a:srgbClr val="000000"/>
                </a:solidFill>
                <a:latin typeface="Calibri" panose="020F0502020204030204" pitchFamily="34" charset="0"/>
                <a:sym typeface="Wingdings" panose="05000000000000000000" pitchFamily="2" charset="2"/>
              </a:rPr>
              <a:t>co-insurance</a:t>
            </a:r>
            <a:r>
              <a:rPr lang="de-DE" sz="2100" kern="0" dirty="0" smtClean="0">
                <a:solidFill>
                  <a:srgbClr val="000000"/>
                </a:solidFill>
                <a:latin typeface="Calibri" panose="020F0502020204030204" pitchFamily="34" charset="0"/>
                <a:sym typeface="Wingdings" panose="05000000000000000000" pitchFamily="2" charset="2"/>
              </a:rPr>
              <a:t> </a:t>
            </a:r>
            <a:r>
              <a:rPr lang="de-DE" sz="2100" kern="0" dirty="0" err="1">
                <a:solidFill>
                  <a:srgbClr val="000000"/>
                </a:solidFill>
                <a:latin typeface="Calibri" panose="020F0502020204030204" pitchFamily="34" charset="0"/>
                <a:sym typeface="Wingdings" panose="05000000000000000000" pitchFamily="2" charset="2"/>
              </a:rPr>
              <a:t>for</a:t>
            </a:r>
            <a:r>
              <a:rPr lang="de-DE" sz="2100" kern="0" dirty="0">
                <a:solidFill>
                  <a:srgbClr val="000000"/>
                </a:solidFill>
                <a:latin typeface="Calibri" panose="020F0502020204030204" pitchFamily="34" charset="0"/>
                <a:sym typeface="Wingdings" panose="05000000000000000000" pitchFamily="2" charset="2"/>
              </a:rPr>
              <a:t> </a:t>
            </a:r>
            <a:r>
              <a:rPr lang="de-DE" sz="2100" kern="0" dirty="0" err="1">
                <a:solidFill>
                  <a:srgbClr val="000000"/>
                </a:solidFill>
                <a:latin typeface="Calibri" panose="020F0502020204030204" pitchFamily="34" charset="0"/>
                <a:sym typeface="Wingdings" panose="05000000000000000000" pitchFamily="2" charset="2"/>
              </a:rPr>
              <a:t>spouses</a:t>
            </a:r>
            <a:r>
              <a:rPr lang="de-DE" sz="2100" kern="0" dirty="0">
                <a:solidFill>
                  <a:srgbClr val="000000"/>
                </a:solidFill>
                <a:latin typeface="Calibri" panose="020F0502020204030204" pitchFamily="34" charset="0"/>
                <a:sym typeface="Wingdings" panose="05000000000000000000" pitchFamily="2" charset="2"/>
              </a:rPr>
              <a:t>, registered </a:t>
            </a:r>
            <a:r>
              <a:rPr lang="de-DE" sz="2100" kern="0" dirty="0" err="1">
                <a:solidFill>
                  <a:srgbClr val="000000"/>
                </a:solidFill>
                <a:latin typeface="Calibri" panose="020F0502020204030204" pitchFamily="34" charset="0"/>
                <a:sym typeface="Wingdings" panose="05000000000000000000" pitchFamily="2" charset="2"/>
              </a:rPr>
              <a:t>partners</a:t>
            </a:r>
            <a:r>
              <a:rPr lang="de-DE" sz="2100" kern="0" dirty="0">
                <a:solidFill>
                  <a:srgbClr val="000000"/>
                </a:solidFill>
                <a:latin typeface="Calibri" panose="020F0502020204030204" pitchFamily="34" charset="0"/>
                <a:sym typeface="Wingdings" panose="05000000000000000000" pitchFamily="2" charset="2"/>
              </a:rPr>
              <a:t> and </a:t>
            </a:r>
            <a:r>
              <a:rPr lang="de-DE" sz="2100" kern="0" dirty="0" err="1">
                <a:solidFill>
                  <a:srgbClr val="000000"/>
                </a:solidFill>
                <a:latin typeface="Calibri" panose="020F0502020204030204" pitchFamily="34" charset="0"/>
                <a:sym typeface="Wingdings" panose="05000000000000000000" pitchFamily="2" charset="2"/>
              </a:rPr>
              <a:t>children</a:t>
            </a:r>
            <a:r>
              <a:rPr lang="de-DE" sz="2100" kern="0" dirty="0">
                <a:solidFill>
                  <a:srgbClr val="000000"/>
                </a:solidFill>
                <a:latin typeface="Calibri" panose="020F0502020204030204" pitchFamily="34" charset="0"/>
                <a:sym typeface="Wingdings" panose="05000000000000000000" pitchFamily="2" charset="2"/>
              </a:rPr>
              <a:t> </a:t>
            </a:r>
            <a:r>
              <a:rPr lang="de-DE" sz="2100" kern="0" dirty="0" err="1" smtClean="0">
                <a:solidFill>
                  <a:srgbClr val="000000"/>
                </a:solidFill>
                <a:latin typeface="Calibri" panose="020F0502020204030204" pitchFamily="34" charset="0"/>
                <a:sym typeface="Wingdings" panose="05000000000000000000" pitchFamily="2" charset="2"/>
              </a:rPr>
              <a:t>possible</a:t>
            </a:r>
            <a:endParaRPr lang="de-DE" sz="2100" kern="0" dirty="0" smtClean="0">
              <a:solidFill>
                <a:srgbClr val="000000"/>
              </a:solidFill>
              <a:latin typeface="Calibri" panose="020F0502020204030204" pitchFamily="34" charset="0"/>
              <a:sym typeface="Wingdings" panose="05000000000000000000" pitchFamily="2" charset="2"/>
            </a:endParaRPr>
          </a:p>
          <a:p>
            <a:pPr marL="342900" indent="-342900">
              <a:buFont typeface="Wingdings" panose="05000000000000000000" pitchFamily="2" charset="2"/>
              <a:buChar char="§"/>
            </a:pPr>
            <a:endParaRPr lang="de-DE" sz="2100" kern="0" dirty="0">
              <a:solidFill>
                <a:srgbClr val="000000"/>
              </a:solidFill>
              <a:latin typeface="Calibri" panose="020F0502020204030204" pitchFamily="34" charset="0"/>
              <a:sym typeface="Wingdings" panose="05000000000000000000" pitchFamily="2" charset="2"/>
            </a:endParaRPr>
          </a:p>
          <a:p>
            <a:pPr marL="342900" indent="-342900">
              <a:buFont typeface="Wingdings" panose="05000000000000000000" pitchFamily="2" charset="2"/>
              <a:buChar char="Ø"/>
            </a:pPr>
            <a:r>
              <a:rPr lang="en-US" sz="2100" kern="0" dirty="0">
                <a:latin typeface="Calibri" panose="020F0502020204030204" pitchFamily="34" charset="0"/>
              </a:rPr>
              <a:t>Compulsory statutory health insurance (</a:t>
            </a:r>
            <a:r>
              <a:rPr lang="en-US" sz="2100" kern="0" dirty="0" err="1">
                <a:latin typeface="Calibri" panose="020F0502020204030204" pitchFamily="34" charset="0"/>
              </a:rPr>
              <a:t>Gebietskrankenkassa</a:t>
            </a:r>
            <a:r>
              <a:rPr lang="en-US" sz="2100" kern="0" dirty="0">
                <a:latin typeface="Calibri" panose="020F0502020204030204" pitchFamily="34" charset="0"/>
              </a:rPr>
              <a:t>, e.g. WGKK)</a:t>
            </a:r>
          </a:p>
          <a:p>
            <a:pPr marL="342900"/>
            <a:r>
              <a:rPr lang="en-GB" sz="2100" kern="0" dirty="0">
                <a:solidFill>
                  <a:srgbClr val="000000"/>
                </a:solidFill>
                <a:latin typeface="Calibri" panose="020F0502020204030204" pitchFamily="34" charset="0"/>
                <a:sym typeface="Wingdings" panose="05000000000000000000" pitchFamily="2" charset="2"/>
              </a:rPr>
              <a:t> </a:t>
            </a:r>
            <a:r>
              <a:rPr lang="en-US" sz="2100" kern="0" dirty="0" smtClean="0">
                <a:latin typeface="Calibri" panose="020F0502020204030204" pitchFamily="34" charset="0"/>
              </a:rPr>
              <a:t>employer has to register the employee for national insurance with the </a:t>
            </a:r>
            <a:r>
              <a:rPr lang="en-US" sz="2100" i="1" kern="0" dirty="0" err="1" smtClean="0">
                <a:latin typeface="Calibri" panose="020F0502020204030204" pitchFamily="34" charset="0"/>
              </a:rPr>
              <a:t>Gebietskrankenkasse</a:t>
            </a:r>
            <a:r>
              <a:rPr lang="en-US" sz="2100" kern="0" dirty="0" smtClean="0">
                <a:latin typeface="Calibri" panose="020F0502020204030204" pitchFamily="34" charset="0"/>
              </a:rPr>
              <a:t> if the salary exceeds marginal employment (415,72/month as of 2018)</a:t>
            </a:r>
          </a:p>
          <a:p>
            <a:pPr marL="685800" indent="-342900">
              <a:buFont typeface="Wingdings"/>
              <a:buChar char="à"/>
            </a:pPr>
            <a:endParaRPr lang="en-US" sz="2400" dirty="0"/>
          </a:p>
          <a:p>
            <a:pPr marL="342900" indent="-342900">
              <a:buFont typeface="Wingdings" panose="05000000000000000000" pitchFamily="2" charset="2"/>
              <a:buChar char="Ø"/>
            </a:pPr>
            <a:r>
              <a:rPr lang="en-US" sz="2400" dirty="0" smtClean="0"/>
              <a:t> </a:t>
            </a:r>
            <a:r>
              <a:rPr lang="de-AT" sz="2100" kern="0" dirty="0" err="1">
                <a:latin typeface="Calibri" panose="020F0502020204030204" pitchFamily="34" charset="0"/>
              </a:rPr>
              <a:t>Self-insurance</a:t>
            </a:r>
            <a:r>
              <a:rPr lang="de-AT" sz="2100" kern="0" dirty="0">
                <a:solidFill>
                  <a:srgbClr val="BA2E16"/>
                </a:solidFill>
                <a:latin typeface="Calibri" panose="020F0502020204030204" pitchFamily="34" charset="0"/>
              </a:rPr>
              <a:t> </a:t>
            </a:r>
            <a:r>
              <a:rPr lang="en-US" sz="2100" kern="0" dirty="0" smtClean="0">
                <a:latin typeface="Calibri" panose="020F0502020204030204" pitchFamily="34" charset="0"/>
              </a:rPr>
              <a:t>in case of marginal employment</a:t>
            </a:r>
          </a:p>
          <a:p>
            <a:pPr marL="355600"/>
            <a:r>
              <a:rPr lang="en-GB" sz="2100" kern="0" dirty="0" smtClean="0">
                <a:solidFill>
                  <a:srgbClr val="000000"/>
                </a:solidFill>
                <a:latin typeface="Calibri" panose="020F0502020204030204" pitchFamily="34" charset="0"/>
                <a:sym typeface="Wingdings" panose="05000000000000000000" pitchFamily="2" charset="2"/>
              </a:rPr>
              <a:t> </a:t>
            </a:r>
            <a:r>
              <a:rPr lang="en-US" sz="2100" kern="0" dirty="0" smtClean="0">
                <a:latin typeface="Calibri" panose="020F0502020204030204" pitchFamily="34" charset="0"/>
              </a:rPr>
              <a:t>EUR 61,83/month [2018]</a:t>
            </a:r>
            <a:endParaRPr lang="en-US" sz="2100" kern="0" dirty="0">
              <a:latin typeface="Calibri" panose="020F0502020204030204" pitchFamily="34" charset="0"/>
            </a:endParaRPr>
          </a:p>
          <a:p>
            <a:pPr marL="685800" indent="-342900">
              <a:buFont typeface="Wingdings"/>
              <a:buChar char="à"/>
            </a:pPr>
            <a:endParaRPr lang="en-US" sz="2100" kern="0" dirty="0" smtClean="0">
              <a:solidFill>
                <a:srgbClr val="000000"/>
              </a:solidFill>
              <a:latin typeface="Calibri" panose="020F0502020204030204" pitchFamily="34" charset="0"/>
            </a:endParaRPr>
          </a:p>
          <a:p>
            <a:pPr marL="342900" indent="-342900">
              <a:buFont typeface="Wingdings" panose="05000000000000000000" pitchFamily="2" charset="2"/>
              <a:buChar char="§"/>
            </a:pPr>
            <a:endParaRPr lang="de-DE" sz="2100" kern="0" dirty="0">
              <a:solidFill>
                <a:srgbClr val="000000"/>
              </a:solidFill>
              <a:latin typeface="Calibri" panose="020F0502020204030204" pitchFamily="34" charset="0"/>
              <a:sym typeface="Wingdings" panose="05000000000000000000" pitchFamily="2" charset="2"/>
            </a:endParaRPr>
          </a:p>
          <a:p>
            <a:pPr marL="360363"/>
            <a:endParaRPr lang="de-AT" sz="1900" dirty="0" smtClean="0"/>
          </a:p>
          <a:p>
            <a:pPr marL="360363" indent="-360363"/>
            <a:endParaRPr lang="de-AT" sz="1900" dirty="0" smtClean="0"/>
          </a:p>
          <a:p>
            <a:endParaRPr lang="de-DE" sz="1800" dirty="0" smtClean="0"/>
          </a:p>
          <a:p>
            <a:endParaRPr lang="de-AT" sz="1800" dirty="0"/>
          </a:p>
        </p:txBody>
      </p:sp>
    </p:spTree>
    <p:extLst>
      <p:ext uri="{BB962C8B-B14F-4D97-AF65-F5344CB8AC3E}">
        <p14:creationId xmlns:p14="http://schemas.microsoft.com/office/powerpoint/2010/main" val="1866400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19</a:t>
            </a:fld>
            <a:endParaRPr lang="de-AT" dirty="0"/>
          </a:p>
        </p:txBody>
      </p:sp>
      <p:sp>
        <p:nvSpPr>
          <p:cNvPr id="3" name="Inhaltsplatzhalter 2"/>
          <p:cNvSpPr>
            <a:spLocks noGrp="1"/>
          </p:cNvSpPr>
          <p:nvPr>
            <p:ph idx="1"/>
          </p:nvPr>
        </p:nvSpPr>
        <p:spPr>
          <a:xfrm>
            <a:off x="457200" y="1268760"/>
            <a:ext cx="8229600" cy="5256584"/>
          </a:xfrm>
        </p:spPr>
        <p:txBody>
          <a:bodyPr>
            <a:normAutofit/>
          </a:bodyPr>
          <a:lstStyle/>
          <a:p>
            <a:endParaRPr lang="de-DE" sz="1800" dirty="0" smtClean="0"/>
          </a:p>
          <a:p>
            <a:endParaRPr lang="de-DE" sz="1800" dirty="0"/>
          </a:p>
          <a:p>
            <a:endParaRPr lang="de-DE" sz="1800" dirty="0" smtClean="0"/>
          </a:p>
          <a:p>
            <a:pPr algn="ctr"/>
            <a:endParaRPr lang="de-DE" sz="1800" dirty="0"/>
          </a:p>
          <a:p>
            <a:pPr algn="ctr"/>
            <a:r>
              <a:rPr lang="de-DE" dirty="0" err="1"/>
              <a:t>Please</a:t>
            </a:r>
            <a:r>
              <a:rPr lang="de-DE" dirty="0"/>
              <a:t> </a:t>
            </a:r>
            <a:r>
              <a:rPr lang="de-DE" dirty="0" err="1"/>
              <a:t>note</a:t>
            </a:r>
            <a:r>
              <a:rPr lang="de-DE" dirty="0"/>
              <a:t> </a:t>
            </a:r>
            <a:r>
              <a:rPr lang="de-DE" dirty="0" err="1"/>
              <a:t>that</a:t>
            </a:r>
            <a:r>
              <a:rPr lang="de-DE" dirty="0"/>
              <a:t> </a:t>
            </a:r>
            <a:r>
              <a:rPr lang="de-DE" dirty="0" err="1"/>
              <a:t>the</a:t>
            </a:r>
            <a:r>
              <a:rPr lang="de-DE" dirty="0"/>
              <a:t> </a:t>
            </a:r>
            <a:r>
              <a:rPr lang="de-DE" dirty="0" err="1" smtClean="0"/>
              <a:t>hereby</a:t>
            </a:r>
            <a:r>
              <a:rPr lang="de-DE" dirty="0" smtClean="0"/>
              <a:t> </a:t>
            </a:r>
            <a:r>
              <a:rPr lang="de-DE" dirty="0" err="1" smtClean="0"/>
              <a:t>presented</a:t>
            </a:r>
            <a:r>
              <a:rPr lang="de-DE" dirty="0" smtClean="0"/>
              <a:t> </a:t>
            </a:r>
            <a:r>
              <a:rPr lang="de-DE" dirty="0" err="1" smtClean="0"/>
              <a:t>information</a:t>
            </a:r>
            <a:r>
              <a:rPr lang="de-DE" dirty="0" smtClean="0"/>
              <a:t> </a:t>
            </a:r>
            <a:r>
              <a:rPr lang="de-DE" dirty="0" err="1"/>
              <a:t>can</a:t>
            </a:r>
            <a:r>
              <a:rPr lang="de-DE" dirty="0"/>
              <a:t> </a:t>
            </a:r>
            <a:r>
              <a:rPr lang="de-DE" dirty="0" err="1"/>
              <a:t>only</a:t>
            </a:r>
            <a:r>
              <a:rPr lang="de-DE" dirty="0"/>
              <a:t> </a:t>
            </a:r>
            <a:r>
              <a:rPr lang="de-DE" dirty="0" err="1"/>
              <a:t>state</a:t>
            </a:r>
            <a:r>
              <a:rPr lang="de-DE" dirty="0"/>
              <a:t> a </a:t>
            </a:r>
            <a:r>
              <a:rPr lang="de-DE" dirty="0" err="1"/>
              <a:t>general</a:t>
            </a:r>
            <a:r>
              <a:rPr lang="de-DE" dirty="0"/>
              <a:t> </a:t>
            </a:r>
            <a:r>
              <a:rPr lang="de-DE" dirty="0" err="1"/>
              <a:t>overview</a:t>
            </a:r>
            <a:r>
              <a:rPr lang="de-DE" dirty="0"/>
              <a:t> and </a:t>
            </a:r>
            <a:r>
              <a:rPr lang="de-DE" dirty="0" err="1" smtClean="0"/>
              <a:t>does</a:t>
            </a:r>
            <a:r>
              <a:rPr lang="de-DE" dirty="0" smtClean="0"/>
              <a:t> </a:t>
            </a:r>
            <a:r>
              <a:rPr lang="en-US" dirty="0" smtClean="0"/>
              <a:t>not </a:t>
            </a:r>
            <a:r>
              <a:rPr lang="en-US" dirty="0"/>
              <a:t>substitute expert legal advice which may be necessary in individual </a:t>
            </a:r>
            <a:r>
              <a:rPr lang="en-US" dirty="0" smtClean="0"/>
              <a:t>cases!</a:t>
            </a:r>
            <a:endParaRPr lang="de-AT" sz="1800" dirty="0"/>
          </a:p>
          <a:p>
            <a:endParaRPr lang="en-US" sz="1800" dirty="0"/>
          </a:p>
          <a:p>
            <a:endParaRPr lang="en-US" sz="1800" dirty="0"/>
          </a:p>
          <a:p>
            <a:endParaRPr lang="de-AT" sz="1800" dirty="0"/>
          </a:p>
        </p:txBody>
      </p:sp>
    </p:spTree>
    <p:extLst>
      <p:ext uri="{BB962C8B-B14F-4D97-AF65-F5344CB8AC3E}">
        <p14:creationId xmlns:p14="http://schemas.microsoft.com/office/powerpoint/2010/main" val="3674314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Nationals of Third Countries:</a:t>
            </a:r>
            <a:br>
              <a:rPr lang="en-US" dirty="0" smtClean="0">
                <a:solidFill>
                  <a:srgbClr val="BA2E16"/>
                </a:solidFill>
              </a:rPr>
            </a:br>
            <a:r>
              <a:rPr lang="en-US" dirty="0" smtClean="0">
                <a:solidFill>
                  <a:srgbClr val="BA2E16"/>
                </a:solidFill>
              </a:rPr>
              <a:t>Stays for up to 6 months</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2</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p:txBody>
          <a:bodyPr>
            <a:normAutofit/>
          </a:bodyPr>
          <a:lstStyle/>
          <a:p>
            <a:pPr marL="342900" lvl="0" indent="-342900" algn="just" eaLnBrk="0" fontAlgn="base" hangingPunct="0">
              <a:lnSpc>
                <a:spcPct val="120000"/>
              </a:lnSpc>
              <a:spcBef>
                <a:spcPct val="0"/>
              </a:spcBef>
              <a:spcAft>
                <a:spcPct val="0"/>
              </a:spcAft>
              <a:buClrTx/>
              <a:buFont typeface="Wingdings" pitchFamily="2" charset="2"/>
              <a:buChar char="Ø"/>
              <a:defRPr/>
            </a:pPr>
            <a:r>
              <a:rPr lang="en-US" altLang="de-DE" sz="1800" b="1" kern="0" dirty="0" smtClean="0">
                <a:solidFill>
                  <a:srgbClr val="B80E21"/>
                </a:solidFill>
                <a:latin typeface="Calibri" panose="020F0502020204030204" pitchFamily="34" charset="0"/>
              </a:rPr>
              <a:t>travel visa C ("</a:t>
            </a:r>
            <a:r>
              <a:rPr lang="en-US" altLang="de-DE" sz="1800" b="1" kern="0" dirty="0" err="1" smtClean="0">
                <a:solidFill>
                  <a:srgbClr val="B80E21"/>
                </a:solidFill>
                <a:latin typeface="Calibri" panose="020F0502020204030204" pitchFamily="34" charset="0"/>
              </a:rPr>
              <a:t>Schengenvisa</a:t>
            </a:r>
            <a:r>
              <a:rPr lang="en-US" altLang="de-DE" sz="1800" b="1" kern="0" dirty="0" smtClean="0">
                <a:solidFill>
                  <a:srgbClr val="B80E21"/>
                </a:solidFill>
                <a:latin typeface="Calibri" panose="020F0502020204030204" pitchFamily="34" charset="0"/>
              </a:rPr>
              <a:t>")</a:t>
            </a:r>
            <a:r>
              <a:rPr lang="en-US" altLang="de-DE" sz="1800" kern="0" dirty="0" smtClean="0">
                <a:solidFill>
                  <a:srgbClr val="000000"/>
                </a:solidFill>
                <a:latin typeface="Calibri" panose="020F0502020204030204" pitchFamily="34" charset="0"/>
              </a:rPr>
              <a:t>:</a:t>
            </a:r>
            <a:r>
              <a:rPr lang="en-US" altLang="de-DE" sz="1800" b="1" kern="0" dirty="0" smtClean="0">
                <a:solidFill>
                  <a:srgbClr val="B80E21"/>
                </a:solidFill>
                <a:latin typeface="Calibri" panose="020F0502020204030204" pitchFamily="34" charset="0"/>
              </a:rPr>
              <a:t> </a:t>
            </a:r>
            <a:r>
              <a:rPr lang="en-US" altLang="de-DE" sz="1800" kern="0" dirty="0" smtClean="0">
                <a:solidFill>
                  <a:srgbClr val="000000"/>
                </a:solidFill>
                <a:latin typeface="Calibri" panose="020F0502020204030204" pitchFamily="34" charset="0"/>
              </a:rPr>
              <a:t>for stays in Austria and within the Schengen area for a </a:t>
            </a:r>
            <a:r>
              <a:rPr lang="en-US" altLang="de-DE" sz="1800" b="1" kern="0" dirty="0" smtClean="0">
                <a:solidFill>
                  <a:srgbClr val="000000"/>
                </a:solidFill>
                <a:latin typeface="Calibri" panose="020F0502020204030204" pitchFamily="34" charset="0"/>
              </a:rPr>
              <a:t>maximum of 90 days</a:t>
            </a:r>
            <a:r>
              <a:rPr lang="en-US" altLang="de-DE" sz="1800" kern="0" dirty="0" smtClean="0">
                <a:solidFill>
                  <a:srgbClr val="000000"/>
                </a:solidFill>
                <a:latin typeface="Calibri" panose="020F0502020204030204" pitchFamily="34" charset="0"/>
              </a:rPr>
              <a:t>; </a:t>
            </a:r>
          </a:p>
          <a:p>
            <a:pPr marL="342900" lvl="0" indent="-342900" algn="ctr" eaLnBrk="0" fontAlgn="base" hangingPunct="0">
              <a:lnSpc>
                <a:spcPct val="120000"/>
              </a:lnSpc>
              <a:spcBef>
                <a:spcPct val="0"/>
              </a:spcBef>
              <a:spcAft>
                <a:spcPct val="0"/>
              </a:spcAft>
              <a:buClrTx/>
              <a:defRPr/>
            </a:pPr>
            <a:r>
              <a:rPr lang="en-US" altLang="de-DE" sz="1800" i="1" kern="0" dirty="0" smtClean="0">
                <a:solidFill>
                  <a:srgbClr val="000000"/>
                </a:solidFill>
                <a:latin typeface="Calibri" panose="020F0502020204030204" pitchFamily="34" charset="0"/>
              </a:rPr>
              <a:t>or</a:t>
            </a:r>
          </a:p>
          <a:p>
            <a:pPr marL="342900" lvl="0" indent="-342900" algn="just" eaLnBrk="0" fontAlgn="base" hangingPunct="0">
              <a:lnSpc>
                <a:spcPct val="120000"/>
              </a:lnSpc>
              <a:spcBef>
                <a:spcPct val="0"/>
              </a:spcBef>
              <a:spcAft>
                <a:spcPct val="0"/>
              </a:spcAft>
              <a:buClrTx/>
              <a:buFont typeface="Wingdings" pitchFamily="2" charset="2"/>
              <a:buChar char="Ø"/>
              <a:defRPr/>
            </a:pPr>
            <a:r>
              <a:rPr lang="en-US" altLang="de-DE" sz="1800" b="1" kern="0" dirty="0" smtClean="0">
                <a:solidFill>
                  <a:srgbClr val="B80E21"/>
                </a:solidFill>
                <a:latin typeface="Calibri" panose="020F0502020204030204" pitchFamily="34" charset="0"/>
              </a:rPr>
              <a:t>residence visa D (“National visa”)</a:t>
            </a:r>
            <a:r>
              <a:rPr lang="en-US" altLang="de-DE" sz="1800" kern="0" dirty="0" smtClean="0">
                <a:solidFill>
                  <a:srgbClr val="000000"/>
                </a:solidFill>
                <a:latin typeface="Calibri" panose="020F0502020204030204" pitchFamily="34" charset="0"/>
              </a:rPr>
              <a:t>:</a:t>
            </a:r>
            <a:r>
              <a:rPr lang="en-US" altLang="de-DE" sz="1800" b="1" kern="0" dirty="0" smtClean="0">
                <a:solidFill>
                  <a:srgbClr val="B80E21"/>
                </a:solidFill>
                <a:latin typeface="Calibri" panose="020F0502020204030204" pitchFamily="34" charset="0"/>
              </a:rPr>
              <a:t> </a:t>
            </a:r>
            <a:r>
              <a:rPr lang="en-US" altLang="de-DE" sz="1800" kern="0" dirty="0" smtClean="0">
                <a:solidFill>
                  <a:srgbClr val="000000"/>
                </a:solidFill>
                <a:latin typeface="Calibri" panose="020F0502020204030204" pitchFamily="34" charset="0"/>
              </a:rPr>
              <a:t>for stays of </a:t>
            </a:r>
            <a:r>
              <a:rPr lang="en-US" altLang="de-DE" sz="1800" b="1" kern="0" dirty="0" smtClean="0">
                <a:solidFill>
                  <a:srgbClr val="000000"/>
                </a:solidFill>
                <a:latin typeface="Calibri" panose="020F0502020204030204" pitchFamily="34" charset="0"/>
              </a:rPr>
              <a:t>at least 91 days up to a maximum of 6 months</a:t>
            </a:r>
            <a:r>
              <a:rPr lang="en-US" altLang="de-DE" sz="1800" kern="0" dirty="0" smtClean="0">
                <a:solidFill>
                  <a:srgbClr val="000000"/>
                </a:solidFill>
                <a:latin typeface="Calibri" panose="020F0502020204030204" pitchFamily="34" charset="0"/>
              </a:rPr>
              <a:t> in Austria and within the Schengen area for a maximum of 90 days during this period</a:t>
            </a:r>
          </a:p>
          <a:p>
            <a:pPr marL="355600" lvl="0" algn="just" eaLnBrk="0" fontAlgn="base" hangingPunct="0">
              <a:lnSpc>
                <a:spcPct val="120000"/>
              </a:lnSpc>
              <a:spcBef>
                <a:spcPct val="0"/>
              </a:spcBef>
              <a:spcAft>
                <a:spcPct val="0"/>
              </a:spcAft>
              <a:buClrTx/>
              <a:defRPr/>
            </a:pPr>
            <a:endParaRPr lang="en-US" altLang="de-DE" sz="1800" kern="0" dirty="0" smtClean="0">
              <a:solidFill>
                <a:srgbClr val="000000"/>
              </a:solidFill>
              <a:latin typeface="Calibri" panose="020F0502020204030204" pitchFamily="34" charset="0"/>
            </a:endParaRPr>
          </a:p>
          <a:p>
            <a:pPr lvl="0" algn="just" eaLnBrk="0" fontAlgn="base" hangingPunct="0">
              <a:lnSpc>
                <a:spcPct val="120000"/>
              </a:lnSpc>
              <a:spcBef>
                <a:spcPct val="0"/>
              </a:spcBef>
              <a:spcAft>
                <a:spcPct val="0"/>
              </a:spcAft>
              <a:buClrTx/>
              <a:defRPr/>
            </a:pPr>
            <a:r>
              <a:rPr lang="en-US" altLang="de-DE" sz="1800" u="sng" kern="0" dirty="0" smtClean="0">
                <a:solidFill>
                  <a:srgbClr val="000000"/>
                </a:solidFill>
                <a:latin typeface="Calibri" panose="020F0502020204030204" pitchFamily="34" charset="0"/>
              </a:rPr>
              <a:t>Application</a:t>
            </a:r>
            <a:r>
              <a:rPr lang="en-US" altLang="de-DE" sz="1800" kern="0" dirty="0" smtClean="0">
                <a:solidFill>
                  <a:srgbClr val="000000"/>
                </a:solidFill>
                <a:latin typeface="Calibri" panose="020F0502020204030204" pitchFamily="34" charset="0"/>
              </a:rPr>
              <a:t>: in person at the competent </a:t>
            </a:r>
            <a:r>
              <a:rPr lang="en-US" altLang="de-DE" sz="1800" b="1" kern="0" dirty="0" smtClean="0">
                <a:solidFill>
                  <a:srgbClr val="000000"/>
                </a:solidFill>
                <a:latin typeface="Calibri" panose="020F0502020204030204" pitchFamily="34" charset="0"/>
              </a:rPr>
              <a:t>Austrian representative authority</a:t>
            </a:r>
            <a:r>
              <a:rPr lang="en-US" altLang="de-DE" sz="1800" b="1" kern="0" dirty="0" smtClean="0">
                <a:solidFill>
                  <a:srgbClr val="B80E21"/>
                </a:solidFill>
                <a:latin typeface="Calibri" panose="020F0502020204030204" pitchFamily="34" charset="0"/>
              </a:rPr>
              <a:t> </a:t>
            </a:r>
            <a:r>
              <a:rPr lang="en-US" altLang="de-DE" sz="1800" kern="0" dirty="0" smtClean="0">
                <a:solidFill>
                  <a:srgbClr val="000000"/>
                </a:solidFill>
                <a:latin typeface="Calibri" panose="020F0502020204030204" pitchFamily="34" charset="0"/>
              </a:rPr>
              <a:t>in the country of residence </a:t>
            </a:r>
            <a:r>
              <a:rPr lang="en-US" altLang="de-DE" sz="1800" b="1" kern="0" dirty="0" smtClean="0">
                <a:solidFill>
                  <a:srgbClr val="000000"/>
                </a:solidFill>
                <a:latin typeface="Calibri" panose="020F0502020204030204" pitchFamily="34" charset="0"/>
              </a:rPr>
              <a:t>before </a:t>
            </a:r>
            <a:r>
              <a:rPr lang="en-US" altLang="de-DE" sz="1800" kern="0" dirty="0" smtClean="0">
                <a:solidFill>
                  <a:srgbClr val="000000"/>
                </a:solidFill>
                <a:latin typeface="Calibri" panose="020F0502020204030204" pitchFamily="34" charset="0"/>
              </a:rPr>
              <a:t>travelling to Austria. </a:t>
            </a:r>
          </a:p>
          <a:p>
            <a:pPr lvl="0" algn="just" eaLnBrk="0" fontAlgn="base" hangingPunct="0">
              <a:lnSpc>
                <a:spcPct val="120000"/>
              </a:lnSpc>
              <a:spcBef>
                <a:spcPct val="0"/>
              </a:spcBef>
              <a:spcAft>
                <a:spcPct val="0"/>
              </a:spcAft>
              <a:buClrTx/>
              <a:defRPr/>
            </a:pPr>
            <a:endParaRPr lang="en-US" altLang="de-DE" sz="1800" kern="0" dirty="0" smtClean="0">
              <a:solidFill>
                <a:srgbClr val="000000"/>
              </a:solidFill>
              <a:latin typeface="Calibri" panose="020F0502020204030204" pitchFamily="34" charset="0"/>
            </a:endParaRPr>
          </a:p>
          <a:p>
            <a:pPr marL="342900" lvl="0" indent="-342900" algn="just" eaLnBrk="0" fontAlgn="base" hangingPunct="0">
              <a:lnSpc>
                <a:spcPct val="120000"/>
              </a:lnSpc>
              <a:spcBef>
                <a:spcPct val="0"/>
              </a:spcBef>
              <a:spcAft>
                <a:spcPct val="0"/>
              </a:spcAft>
              <a:buClrTx/>
              <a:buFont typeface="Wingdings" pitchFamily="2" charset="2"/>
              <a:buChar char="Ø"/>
              <a:defRPr/>
            </a:pPr>
            <a:r>
              <a:rPr lang="en-US" altLang="de-DE" sz="1800" b="1" kern="0" dirty="0" smtClean="0">
                <a:solidFill>
                  <a:srgbClr val="C00000"/>
                </a:solidFill>
                <a:latin typeface="Calibri" panose="020F0502020204030204" pitchFamily="34" charset="0"/>
              </a:rPr>
              <a:t>It is not possible to apply for a visa in Austria!</a:t>
            </a:r>
          </a:p>
          <a:p>
            <a:pPr marL="342900" lvl="0" indent="-342900" algn="just" eaLnBrk="0" fontAlgn="base" hangingPunct="0">
              <a:lnSpc>
                <a:spcPct val="120000"/>
              </a:lnSpc>
              <a:spcBef>
                <a:spcPct val="0"/>
              </a:spcBef>
              <a:spcAft>
                <a:spcPct val="0"/>
              </a:spcAft>
              <a:buClrTx/>
              <a:buFont typeface="Wingdings" pitchFamily="2" charset="2"/>
              <a:buChar char="Ø"/>
              <a:defRPr/>
            </a:pPr>
            <a:r>
              <a:rPr lang="en-US" altLang="de-DE" sz="1800" b="1" kern="0" dirty="0" smtClean="0">
                <a:solidFill>
                  <a:srgbClr val="C00000"/>
                </a:solidFill>
                <a:latin typeface="Calibri" panose="020F0502020204030204" pitchFamily="34" charset="0"/>
              </a:rPr>
              <a:t>A visa cannot be extended in Austria!</a:t>
            </a:r>
          </a:p>
          <a:p>
            <a:endParaRPr lang="de-AT"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4581127"/>
            <a:ext cx="3279775"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0539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39753" y="2132856"/>
            <a:ext cx="3960439" cy="1467594"/>
          </a:xfrm>
        </p:spPr>
        <p:txBody>
          <a:bodyPr/>
          <a:lstStyle/>
          <a:p>
            <a:r>
              <a:rPr lang="de-DE" sz="3200" b="1" dirty="0" smtClean="0"/>
              <a:t/>
            </a:r>
            <a:br>
              <a:rPr lang="de-DE" sz="3200" b="1" dirty="0" smtClean="0"/>
            </a:br>
            <a:r>
              <a:rPr lang="de-DE" sz="3200" b="1" dirty="0"/>
              <a:t/>
            </a:r>
            <a:br>
              <a:rPr lang="de-DE" sz="3200" b="1" dirty="0"/>
            </a:br>
            <a:r>
              <a:rPr lang="de-DE" sz="3200" b="1" dirty="0" smtClean="0"/>
              <a:t/>
            </a:r>
            <a:br>
              <a:rPr lang="de-DE" sz="3200" b="1" dirty="0" smtClean="0"/>
            </a:br>
            <a:r>
              <a:rPr lang="de-DE" sz="3200" b="1" dirty="0"/>
              <a:t/>
            </a:r>
            <a:br>
              <a:rPr lang="de-DE" sz="3200" b="1" dirty="0"/>
            </a:br>
            <a:r>
              <a:rPr lang="de-DE" sz="3200" b="1" dirty="0" smtClean="0"/>
              <a:t/>
            </a:r>
            <a:br>
              <a:rPr lang="de-DE" sz="3200" b="1" dirty="0" smtClean="0"/>
            </a:br>
            <a:r>
              <a:rPr lang="de-DE" sz="3200" b="1" dirty="0" err="1" smtClean="0"/>
              <a:t>Thank</a:t>
            </a:r>
            <a:r>
              <a:rPr lang="de-DE" sz="3200" b="1" dirty="0" smtClean="0"/>
              <a:t> </a:t>
            </a:r>
            <a:r>
              <a:rPr lang="de-DE" sz="3200" b="1" dirty="0" err="1" smtClean="0"/>
              <a:t>you</a:t>
            </a:r>
            <a:r>
              <a:rPr lang="de-DE" sz="3200" b="1" dirty="0" smtClean="0"/>
              <a:t> </a:t>
            </a:r>
            <a:r>
              <a:rPr lang="de-DE" sz="3200" b="1" dirty="0" err="1" smtClean="0"/>
              <a:t>for</a:t>
            </a:r>
            <a:r>
              <a:rPr lang="de-DE" sz="3200" b="1" dirty="0" smtClean="0"/>
              <a:t> </a:t>
            </a:r>
            <a:r>
              <a:rPr lang="de-DE" sz="3200" b="1" dirty="0" err="1" smtClean="0"/>
              <a:t>your</a:t>
            </a:r>
            <a:r>
              <a:rPr lang="de-DE" sz="3200" b="1" dirty="0" smtClean="0"/>
              <a:t> </a:t>
            </a:r>
            <a:r>
              <a:rPr lang="de-DE" sz="3200" b="1" dirty="0" err="1" smtClean="0"/>
              <a:t>attention</a:t>
            </a:r>
            <a:r>
              <a:rPr lang="de-DE" sz="3200" b="1" dirty="0" smtClean="0"/>
              <a:t>!</a:t>
            </a:r>
            <a:br>
              <a:rPr lang="de-DE" sz="3200" b="1" dirty="0" smtClean="0"/>
            </a:br>
            <a:r>
              <a:rPr lang="de-DE" sz="3200" b="1" dirty="0" smtClean="0"/>
              <a:t/>
            </a:r>
            <a:br>
              <a:rPr lang="de-DE" sz="3200" b="1" dirty="0" smtClean="0"/>
            </a:br>
            <a:r>
              <a:rPr lang="de-DE" sz="1800" dirty="0" smtClean="0">
                <a:solidFill>
                  <a:srgbClr val="C00000"/>
                </a:solidFill>
              </a:rPr>
              <a:t>Miriam Forster</a:t>
            </a:r>
            <a:r>
              <a:rPr lang="de-DE" sz="1800" dirty="0" smtClean="0"/>
              <a:t/>
            </a:r>
            <a:br>
              <a:rPr lang="de-DE" sz="1800" dirty="0" smtClean="0"/>
            </a:br>
            <a:r>
              <a:rPr lang="de-AT" sz="1800" dirty="0"/>
              <a:t>T +43 1 534 </a:t>
            </a:r>
            <a:r>
              <a:rPr lang="de-AT" sz="1800" dirty="0" smtClean="0"/>
              <a:t>08-202 (Mon–</a:t>
            </a:r>
            <a:r>
              <a:rPr lang="de-AT" sz="1800" dirty="0" err="1" smtClean="0"/>
              <a:t>Thur</a:t>
            </a:r>
            <a:r>
              <a:rPr lang="de-AT" sz="1800" dirty="0" smtClean="0"/>
              <a:t> 10-12)</a:t>
            </a:r>
            <a:r>
              <a:rPr lang="de-AT" sz="1800" dirty="0"/>
              <a:t/>
            </a:r>
            <a:br>
              <a:rPr lang="de-AT" sz="1800" dirty="0"/>
            </a:br>
            <a:r>
              <a:rPr lang="de-AT" sz="1800" dirty="0"/>
              <a:t/>
            </a:r>
            <a:br>
              <a:rPr lang="de-AT" sz="1800" dirty="0"/>
            </a:br>
            <a:r>
              <a:rPr lang="de-AT" sz="1800" dirty="0"/>
              <a:t>www.oead.at  </a:t>
            </a:r>
            <a:br>
              <a:rPr lang="de-AT" sz="1800" dirty="0"/>
            </a:br>
            <a:r>
              <a:rPr lang="de-AT" sz="1800" dirty="0"/>
              <a:t>www.euraxess.at</a:t>
            </a:r>
            <a:br>
              <a:rPr lang="de-AT" sz="1800" dirty="0"/>
            </a:br>
            <a:r>
              <a:rPr lang="de-DE" sz="3200" b="1" dirty="0" smtClean="0"/>
              <a:t/>
            </a:r>
            <a:br>
              <a:rPr lang="de-DE" sz="3200" b="1" dirty="0" smtClean="0"/>
            </a:br>
            <a:endParaRPr lang="de-DE" sz="3200" b="1" dirty="0"/>
          </a:p>
        </p:txBody>
      </p:sp>
      <p:sp>
        <p:nvSpPr>
          <p:cNvPr id="3" name="Foliennummernplatzhalter 2"/>
          <p:cNvSpPr>
            <a:spLocks noGrp="1"/>
          </p:cNvSpPr>
          <p:nvPr>
            <p:ph type="sldNum" sz="quarter" idx="12"/>
          </p:nvPr>
        </p:nvSpPr>
        <p:spPr/>
        <p:txBody>
          <a:bodyPr/>
          <a:lstStyle/>
          <a:p>
            <a:fld id="{3E8BD82E-AECA-4BDE-8DBB-411E34C6964C}" type="slidenum">
              <a:rPr lang="de-AT" smtClean="0"/>
              <a:pPr/>
              <a:t>20</a:t>
            </a:fld>
            <a:endParaRPr lang="de-AT" dirty="0"/>
          </a:p>
        </p:txBody>
      </p:sp>
      <p:sp>
        <p:nvSpPr>
          <p:cNvPr id="4" name="Inhaltsplatzhalter 3"/>
          <p:cNvSpPr>
            <a:spLocks noGrp="1"/>
          </p:cNvSpPr>
          <p:nvPr>
            <p:ph sz="quarter" idx="24"/>
          </p:nvPr>
        </p:nvSpPr>
        <p:spPr/>
        <p:txBody>
          <a:bodyPr/>
          <a:lstStyle/>
          <a:p>
            <a:endParaRPr lang="de-AT" dirty="0"/>
          </a:p>
        </p:txBody>
      </p:sp>
      <p:sp>
        <p:nvSpPr>
          <p:cNvPr id="5" name="Inhaltsplatzhalter 4"/>
          <p:cNvSpPr>
            <a:spLocks noGrp="1"/>
          </p:cNvSpPr>
          <p:nvPr>
            <p:ph sz="quarter" idx="22"/>
          </p:nvPr>
        </p:nvSpPr>
        <p:spPr/>
        <p:txBody>
          <a:bodyPr/>
          <a:lstStyle/>
          <a:p>
            <a:endParaRPr lang="de-AT"/>
          </a:p>
        </p:txBody>
      </p:sp>
      <p:sp>
        <p:nvSpPr>
          <p:cNvPr id="6" name="Inhaltsplatzhalter 5"/>
          <p:cNvSpPr>
            <a:spLocks noGrp="1"/>
          </p:cNvSpPr>
          <p:nvPr>
            <p:ph sz="quarter" idx="21"/>
          </p:nvPr>
        </p:nvSpPr>
        <p:spPr/>
        <p:txBody>
          <a:bodyPr/>
          <a:lstStyle/>
          <a:p>
            <a:endParaRPr lang="de-AT"/>
          </a:p>
        </p:txBody>
      </p:sp>
      <p:sp>
        <p:nvSpPr>
          <p:cNvPr id="7" name="Inhaltsplatzhalter 6"/>
          <p:cNvSpPr>
            <a:spLocks noGrp="1"/>
          </p:cNvSpPr>
          <p:nvPr>
            <p:ph sz="quarter" idx="20"/>
          </p:nvPr>
        </p:nvSpPr>
        <p:spPr/>
        <p:txBody>
          <a:bodyPr/>
          <a:lstStyle/>
          <a:p>
            <a:endParaRPr lang="de-AT"/>
          </a:p>
        </p:txBody>
      </p:sp>
      <p:pic>
        <p:nvPicPr>
          <p:cNvPr id="5123" name="Picture 3"/>
          <p:cNvPicPr>
            <a:picLocks noGrp="1" noChangeAspect="1" noChangeArrowheads="1"/>
          </p:cNvPicPr>
          <p:nvPr>
            <p:ph sz="quarter" idx="23"/>
          </p:nvPr>
        </p:nvPicPr>
        <p:blipFill>
          <a:blip r:embed="rId3">
            <a:extLst>
              <a:ext uri="{28A0092B-C50C-407E-A947-70E740481C1C}">
                <a14:useLocalDpi xmlns:a14="http://schemas.microsoft.com/office/drawing/2010/main" val="0"/>
              </a:ext>
            </a:extLst>
          </a:blip>
          <a:srcRect/>
          <a:stretch>
            <a:fillRect/>
          </a:stretch>
        </p:blipFill>
        <p:spPr bwMode="auto">
          <a:xfrm>
            <a:off x="467544" y="248189"/>
            <a:ext cx="1563597"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5" y="3975100"/>
            <a:ext cx="2652713"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Grafik 10"/>
          <p:cNvPicPr/>
          <p:nvPr/>
        </p:nvPicPr>
        <p:blipFill>
          <a:blip r:embed="rId5" cstate="print">
            <a:extLst>
              <a:ext uri="{28A0092B-C50C-407E-A947-70E740481C1C}">
                <a14:useLocalDpi xmlns:a14="http://schemas.microsoft.com/office/drawing/2010/main" val="0"/>
              </a:ext>
            </a:extLst>
          </a:blip>
          <a:stretch>
            <a:fillRect/>
          </a:stretch>
        </p:blipFill>
        <p:spPr>
          <a:xfrm>
            <a:off x="6790902" y="836712"/>
            <a:ext cx="2016224" cy="1372926"/>
          </a:xfrm>
          <a:prstGeom prst="rect">
            <a:avLst/>
          </a:prstGeom>
        </p:spPr>
      </p:pic>
    </p:spTree>
    <p:extLst>
      <p:ext uri="{BB962C8B-B14F-4D97-AF65-F5344CB8AC3E}">
        <p14:creationId xmlns:p14="http://schemas.microsoft.com/office/powerpoint/2010/main" val="3081440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Nationals of Third Countries -</a:t>
            </a:r>
            <a:r>
              <a:rPr lang="en-US" dirty="0">
                <a:solidFill>
                  <a:srgbClr val="BA2E16"/>
                </a:solidFill>
              </a:rPr>
              <a:t/>
            </a:r>
            <a:br>
              <a:rPr lang="en-US" dirty="0">
                <a:solidFill>
                  <a:srgbClr val="BA2E16"/>
                </a:solidFill>
              </a:rPr>
            </a:br>
            <a:r>
              <a:rPr lang="en-US" dirty="0">
                <a:solidFill>
                  <a:srgbClr val="BA2E16"/>
                </a:solidFill>
              </a:rPr>
              <a:t>Stays </a:t>
            </a:r>
            <a:r>
              <a:rPr lang="en-US" dirty="0" smtClean="0">
                <a:solidFill>
                  <a:srgbClr val="BA2E16"/>
                </a:solidFill>
              </a:rPr>
              <a:t>for more than 6 months</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3</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700808"/>
            <a:ext cx="8229600" cy="4248472"/>
          </a:xfrm>
        </p:spPr>
        <p:txBody>
          <a:bodyPr>
            <a:normAutofit fontScale="77500" lnSpcReduction="20000"/>
          </a:bodyPr>
          <a:lstStyle/>
          <a:p>
            <a:pPr marL="271463" indent="-271463" algn="just" eaLnBrk="0" fontAlgn="base" hangingPunct="0">
              <a:lnSpc>
                <a:spcPct val="120000"/>
              </a:lnSpc>
              <a:spcBef>
                <a:spcPct val="0"/>
              </a:spcBef>
              <a:spcAft>
                <a:spcPct val="0"/>
              </a:spcAft>
              <a:buClrTx/>
              <a:buFont typeface="Wingdings" panose="05000000000000000000" pitchFamily="2" charset="2"/>
              <a:buChar char="Ø"/>
              <a:defRPr/>
            </a:pPr>
            <a:r>
              <a:rPr lang="en-US" altLang="de-DE" sz="1800" b="1" kern="0" dirty="0">
                <a:solidFill>
                  <a:srgbClr val="B80E21"/>
                </a:solidFill>
                <a:latin typeface="Calibri" panose="020F0502020204030204" pitchFamily="34" charset="0"/>
              </a:rPr>
              <a:t>“Residence Permit – Student” (</a:t>
            </a:r>
            <a:r>
              <a:rPr lang="en-US" altLang="de-DE" sz="1800" b="1" kern="0" dirty="0" smtClean="0">
                <a:solidFill>
                  <a:srgbClr val="B80E21"/>
                </a:solidFill>
                <a:latin typeface="Calibri" panose="020F0502020204030204" pitchFamily="34" charset="0"/>
              </a:rPr>
              <a:t>“</a:t>
            </a:r>
            <a:r>
              <a:rPr lang="en-US" altLang="de-DE" sz="1800" b="1" kern="0" dirty="0" err="1">
                <a:solidFill>
                  <a:srgbClr val="B80E21"/>
                </a:solidFill>
                <a:latin typeface="Calibri" panose="020F0502020204030204" pitchFamily="34" charset="0"/>
              </a:rPr>
              <a:t>Aufenthaltsbewilligung</a:t>
            </a:r>
            <a:r>
              <a:rPr lang="en-US" altLang="de-DE" sz="1800" b="1" kern="0" dirty="0">
                <a:solidFill>
                  <a:srgbClr val="B80E21"/>
                </a:solidFill>
                <a:latin typeface="Calibri" panose="020F0502020204030204" pitchFamily="34" charset="0"/>
              </a:rPr>
              <a:t> – Student</a:t>
            </a:r>
            <a:r>
              <a:rPr lang="en-US" altLang="de-DE" sz="1800" b="1" kern="0" dirty="0" smtClean="0">
                <a:solidFill>
                  <a:srgbClr val="B80E21"/>
                </a:solidFill>
                <a:latin typeface="Calibri" panose="020F0502020204030204" pitchFamily="34" charset="0"/>
              </a:rPr>
              <a:t>”): </a:t>
            </a:r>
            <a:r>
              <a:rPr lang="en-US" altLang="de-DE" sz="1800" kern="0" dirty="0">
                <a:solidFill>
                  <a:srgbClr val="000000"/>
                </a:solidFill>
                <a:latin typeface="Calibri" panose="020F0502020204030204" pitchFamily="34" charset="0"/>
              </a:rPr>
              <a:t>for stays </a:t>
            </a:r>
            <a:r>
              <a:rPr lang="en-US" altLang="de-DE" sz="1800" kern="0" dirty="0" smtClean="0">
                <a:solidFill>
                  <a:srgbClr val="000000"/>
                </a:solidFill>
                <a:latin typeface="Calibri" panose="020F0502020204030204" pitchFamily="34" charset="0"/>
              </a:rPr>
              <a:t>of more than 6 months (90 within 180 days within </a:t>
            </a:r>
            <a:r>
              <a:rPr lang="en-US" altLang="de-DE" sz="1800" kern="0" dirty="0">
                <a:solidFill>
                  <a:srgbClr val="000000"/>
                </a:solidFill>
                <a:latin typeface="Calibri" panose="020F0502020204030204" pitchFamily="34" charset="0"/>
              </a:rPr>
              <a:t>the </a:t>
            </a:r>
            <a:r>
              <a:rPr lang="en-US" altLang="de-DE" sz="1800" kern="0" dirty="0" smtClean="0">
                <a:solidFill>
                  <a:srgbClr val="000000"/>
                </a:solidFill>
                <a:latin typeface="Calibri" panose="020F0502020204030204" pitchFamily="34" charset="0"/>
              </a:rPr>
              <a:t>Schengen area)</a:t>
            </a:r>
          </a:p>
          <a:p>
            <a:pPr marL="273050" algn="just" eaLnBrk="0" fontAlgn="base" hangingPunct="0">
              <a:lnSpc>
                <a:spcPct val="120000"/>
              </a:lnSpc>
              <a:spcBef>
                <a:spcPct val="0"/>
              </a:spcBef>
              <a:spcAft>
                <a:spcPct val="0"/>
              </a:spcAft>
              <a:buClrTx/>
              <a:defRPr/>
            </a:pPr>
            <a:r>
              <a:rPr lang="de-DE" sz="1800" u="sng" dirty="0"/>
              <a:t>Family </a:t>
            </a:r>
            <a:r>
              <a:rPr lang="de-DE" sz="1800" u="sng" dirty="0" err="1"/>
              <a:t>members</a:t>
            </a:r>
            <a:r>
              <a:rPr lang="de-DE" sz="1800" dirty="0"/>
              <a:t>: „</a:t>
            </a:r>
            <a:r>
              <a:rPr lang="de-DE" sz="1800" dirty="0" err="1"/>
              <a:t>Residence</a:t>
            </a:r>
            <a:r>
              <a:rPr lang="de-DE" sz="1800" dirty="0"/>
              <a:t> Permit – Family“ („Aufenthaltsbewilligung – Familiengemeinschaft</a:t>
            </a:r>
            <a:r>
              <a:rPr lang="de-DE" sz="1800" dirty="0" smtClean="0"/>
              <a:t>“)</a:t>
            </a:r>
          </a:p>
          <a:p>
            <a:pPr marL="273050" algn="just" eaLnBrk="0" fontAlgn="base" hangingPunct="0">
              <a:lnSpc>
                <a:spcPct val="120000"/>
              </a:lnSpc>
              <a:spcBef>
                <a:spcPct val="0"/>
              </a:spcBef>
              <a:spcAft>
                <a:spcPct val="0"/>
              </a:spcAft>
              <a:buClrTx/>
              <a:defRPr/>
            </a:pPr>
            <a:endParaRPr lang="de-DE" sz="1800" dirty="0" smtClean="0"/>
          </a:p>
          <a:p>
            <a:pPr marL="534988" lvl="0" indent="-261938">
              <a:buFont typeface="Wingdings" panose="05000000000000000000" pitchFamily="2" charset="2"/>
              <a:buChar char="§"/>
              <a:tabLst>
                <a:tab pos="355600" algn="l"/>
              </a:tabLst>
            </a:pPr>
            <a:r>
              <a:rPr lang="en-GB" sz="1800" dirty="0"/>
              <a:t>Degree programme studies </a:t>
            </a:r>
            <a:r>
              <a:rPr lang="en-GB" sz="1800" i="1" dirty="0"/>
              <a:t>(</a:t>
            </a:r>
            <a:r>
              <a:rPr lang="en-GB" sz="1800" i="1" dirty="0" err="1"/>
              <a:t>ordentliches</a:t>
            </a:r>
            <a:r>
              <a:rPr lang="en-GB" sz="1800" i="1" dirty="0"/>
              <a:t> </a:t>
            </a:r>
            <a:r>
              <a:rPr lang="en-GB" sz="1800" i="1" dirty="0" err="1"/>
              <a:t>Studium</a:t>
            </a:r>
            <a:r>
              <a:rPr lang="en-GB" sz="1800" i="1" dirty="0"/>
              <a:t>)</a:t>
            </a:r>
            <a:r>
              <a:rPr lang="en-GB" sz="1800" dirty="0"/>
              <a:t> at an Austrian university, university of applied sciences </a:t>
            </a:r>
            <a:r>
              <a:rPr lang="en-GB" sz="1800" i="1" dirty="0"/>
              <a:t>(</a:t>
            </a:r>
            <a:r>
              <a:rPr lang="en-GB" sz="1800" i="1" dirty="0" err="1"/>
              <a:t>Fachhochschule</a:t>
            </a:r>
            <a:r>
              <a:rPr lang="en-GB" sz="1800" i="1" dirty="0"/>
              <a:t>)</a:t>
            </a:r>
            <a:r>
              <a:rPr lang="en-GB" sz="1800" dirty="0"/>
              <a:t>, accredited private university, or public or private university college of teacher education</a:t>
            </a:r>
            <a:endParaRPr lang="de-AT" sz="1800" dirty="0"/>
          </a:p>
          <a:p>
            <a:pPr marL="534988" lvl="0" indent="-261938">
              <a:buFont typeface="Wingdings" panose="05000000000000000000" pitchFamily="2" charset="2"/>
              <a:buChar char="§"/>
              <a:tabLst>
                <a:tab pos="355600" algn="l"/>
              </a:tabLst>
            </a:pPr>
            <a:r>
              <a:rPr lang="en-GB" sz="1800" dirty="0"/>
              <a:t>Non-degree programme studies </a:t>
            </a:r>
            <a:r>
              <a:rPr lang="en-GB" sz="1800" i="1" dirty="0"/>
              <a:t>(</a:t>
            </a:r>
            <a:r>
              <a:rPr lang="en-GB" sz="1800" i="1" dirty="0" err="1"/>
              <a:t>außerordentliches</a:t>
            </a:r>
            <a:r>
              <a:rPr lang="en-GB" sz="1800" i="1" dirty="0"/>
              <a:t> </a:t>
            </a:r>
            <a:r>
              <a:rPr lang="en-GB" sz="1800" i="1" dirty="0" err="1"/>
              <a:t>Studium</a:t>
            </a:r>
            <a:r>
              <a:rPr lang="en-GB" sz="1800" i="1" dirty="0"/>
              <a:t>)</a:t>
            </a:r>
            <a:r>
              <a:rPr lang="en-GB" sz="1800" dirty="0"/>
              <a:t> within the framework of a public or private certificate university programme, certificate university of applied sciences programme or certificate programme at a university college of teacher education with at least 40 ECTS credits. The course must not serve exclusively for the learning of a language.</a:t>
            </a:r>
            <a:endParaRPr lang="de-AT" sz="1800" dirty="0"/>
          </a:p>
          <a:p>
            <a:pPr marL="534988" lvl="0" indent="-261938">
              <a:buFont typeface="Wingdings" panose="05000000000000000000" pitchFamily="2" charset="2"/>
              <a:buChar char="§"/>
              <a:tabLst>
                <a:tab pos="355600" algn="l"/>
              </a:tabLst>
            </a:pPr>
            <a:r>
              <a:rPr lang="en-GB" sz="1800" dirty="0"/>
              <a:t>Non-degree programme studies </a:t>
            </a:r>
            <a:r>
              <a:rPr lang="en-GB" sz="1800" i="1" dirty="0"/>
              <a:t>(</a:t>
            </a:r>
            <a:r>
              <a:rPr lang="en-GB" sz="1800" i="1" dirty="0" err="1"/>
              <a:t>außerordentliches</a:t>
            </a:r>
            <a:r>
              <a:rPr lang="en-GB" sz="1800" i="1" dirty="0"/>
              <a:t> </a:t>
            </a:r>
            <a:r>
              <a:rPr lang="en-GB" sz="1800" i="1" dirty="0" err="1"/>
              <a:t>Studium</a:t>
            </a:r>
            <a:r>
              <a:rPr lang="en-GB" sz="1800" i="1" dirty="0"/>
              <a:t>)</a:t>
            </a:r>
            <a:r>
              <a:rPr lang="en-GB" sz="1800" dirty="0"/>
              <a:t> within the framework of a University Preparation Programme to prepare students for supplementary examinations prescribed in their notification of admission</a:t>
            </a:r>
            <a:endParaRPr lang="de-AT" sz="1800" dirty="0"/>
          </a:p>
          <a:p>
            <a:pPr marL="534988" lvl="0" indent="-261938">
              <a:buFont typeface="Wingdings" panose="05000000000000000000" pitchFamily="2" charset="2"/>
              <a:buChar char="§"/>
              <a:tabLst>
                <a:tab pos="355600" algn="l"/>
              </a:tabLst>
            </a:pPr>
            <a:r>
              <a:rPr lang="en-GB" sz="1800" dirty="0"/>
              <a:t>Non-degree programme studies </a:t>
            </a:r>
            <a:r>
              <a:rPr lang="en-GB" sz="1800" i="1" dirty="0"/>
              <a:t>(</a:t>
            </a:r>
            <a:r>
              <a:rPr lang="en-GB" sz="1800" i="1" dirty="0" err="1"/>
              <a:t>außerordentliches</a:t>
            </a:r>
            <a:r>
              <a:rPr lang="en-GB" sz="1800" i="1" dirty="0"/>
              <a:t> </a:t>
            </a:r>
            <a:r>
              <a:rPr lang="en-GB" sz="1800" i="1" dirty="0" err="1"/>
              <a:t>Studium</a:t>
            </a:r>
            <a:r>
              <a:rPr lang="en-GB" sz="1800" i="1" dirty="0"/>
              <a:t>)</a:t>
            </a:r>
            <a:r>
              <a:rPr lang="en-GB" sz="1800" dirty="0"/>
              <a:t> to establish equivalence of a foreign university degree (recognition, “</a:t>
            </a:r>
            <a:r>
              <a:rPr lang="en-GB" sz="1800" dirty="0" err="1"/>
              <a:t>Nostrifizierung</a:t>
            </a:r>
            <a:r>
              <a:rPr lang="en-GB" sz="1800" dirty="0" smtClean="0"/>
              <a:t>”)</a:t>
            </a:r>
          </a:p>
          <a:p>
            <a:pPr marL="534988" lvl="0" indent="-261938">
              <a:buFont typeface="Wingdings" panose="05000000000000000000" pitchFamily="2" charset="2"/>
              <a:buChar char="§"/>
              <a:tabLst>
                <a:tab pos="355600" algn="l"/>
              </a:tabLst>
            </a:pPr>
            <a:r>
              <a:rPr lang="en-GB" sz="1800" dirty="0" smtClean="0"/>
              <a:t>Non-degree programme studies (</a:t>
            </a:r>
            <a:r>
              <a:rPr lang="en-GB" sz="1800" i="1" dirty="0" err="1" smtClean="0"/>
              <a:t>außerordentliches</a:t>
            </a:r>
            <a:r>
              <a:rPr lang="en-GB" sz="1800" i="1" dirty="0" smtClean="0"/>
              <a:t> </a:t>
            </a:r>
            <a:r>
              <a:rPr lang="en-GB" sz="1800" i="1" dirty="0" err="1" smtClean="0"/>
              <a:t>Studium</a:t>
            </a:r>
            <a:r>
              <a:rPr lang="en-GB" sz="1800" i="1" dirty="0" smtClean="0"/>
              <a:t>) </a:t>
            </a:r>
            <a:r>
              <a:rPr lang="en-GB" sz="1800" dirty="0" smtClean="0"/>
              <a:t>in order to attend particular courses if the University Preparation Programme has been successfully completed and starting the degree programme studies is not possible yet due to conflicting schedules concerning entrance procedures</a:t>
            </a:r>
            <a:endParaRPr lang="de-AT" sz="1800" dirty="0"/>
          </a:p>
          <a:p>
            <a:pPr marL="534988" indent="-261938">
              <a:buFont typeface="Wingdings" panose="05000000000000000000" pitchFamily="2" charset="2"/>
              <a:buChar char="§"/>
              <a:tabLst>
                <a:tab pos="355600" algn="l"/>
              </a:tabLst>
            </a:pPr>
            <a:r>
              <a:rPr lang="en-GB" sz="1800" dirty="0"/>
              <a:t>Professional training course required by law after completion of a degree programme (e.g. court practice)</a:t>
            </a:r>
            <a:endParaRPr lang="de-AT" sz="1800" dirty="0"/>
          </a:p>
          <a:p>
            <a:pPr marL="355600" algn="just" eaLnBrk="0" fontAlgn="base" hangingPunct="0">
              <a:lnSpc>
                <a:spcPct val="120000"/>
              </a:lnSpc>
              <a:spcBef>
                <a:spcPct val="0"/>
              </a:spcBef>
              <a:spcAft>
                <a:spcPct val="0"/>
              </a:spcAft>
              <a:buClrTx/>
              <a:defRPr/>
            </a:pPr>
            <a:endParaRPr lang="de-DE" sz="1800" dirty="0" smtClean="0"/>
          </a:p>
          <a:p>
            <a:pPr marL="355600" algn="just" eaLnBrk="0" fontAlgn="base" hangingPunct="0">
              <a:lnSpc>
                <a:spcPct val="120000"/>
              </a:lnSpc>
              <a:spcBef>
                <a:spcPct val="0"/>
              </a:spcBef>
              <a:spcAft>
                <a:spcPct val="0"/>
              </a:spcAft>
              <a:buClrTx/>
              <a:defRPr/>
            </a:pPr>
            <a:endParaRPr lang="de-DE" sz="1800" dirty="0"/>
          </a:p>
          <a:p>
            <a:pPr marL="342900" indent="-342900" algn="just" eaLnBrk="0" fontAlgn="base" hangingPunct="0">
              <a:lnSpc>
                <a:spcPct val="120000"/>
              </a:lnSpc>
              <a:spcBef>
                <a:spcPct val="0"/>
              </a:spcBef>
              <a:spcAft>
                <a:spcPct val="0"/>
              </a:spcAft>
              <a:buClrTx/>
              <a:buFont typeface="Wingdings" panose="05000000000000000000" pitchFamily="2" charset="2"/>
              <a:buChar char="Ø"/>
              <a:defRPr/>
            </a:pPr>
            <a:endParaRPr lang="en-US" altLang="de-DE" sz="1800" b="1" kern="0" dirty="0" smtClean="0">
              <a:solidFill>
                <a:srgbClr val="B80E21"/>
              </a:solidFill>
              <a:latin typeface="Calibri" panose="020F0502020204030204" pitchFamily="34" charset="0"/>
            </a:endParaRPr>
          </a:p>
          <a:p>
            <a:pPr marL="342900" indent="-342900" algn="just" eaLnBrk="0" fontAlgn="base" hangingPunct="0">
              <a:lnSpc>
                <a:spcPct val="120000"/>
              </a:lnSpc>
              <a:spcBef>
                <a:spcPct val="0"/>
              </a:spcBef>
              <a:spcAft>
                <a:spcPct val="0"/>
              </a:spcAft>
              <a:buClrTx/>
              <a:defRPr/>
            </a:pPr>
            <a:endParaRPr lang="en-US" altLang="de-DE" sz="1800" b="1" kern="0" dirty="0">
              <a:solidFill>
                <a:srgbClr val="B80E21"/>
              </a:solidFill>
              <a:latin typeface="Calibri" panose="020F0502020204030204" pitchFamily="34" charset="0"/>
            </a:endParaRPr>
          </a:p>
          <a:p>
            <a:endParaRPr lang="de-AT" dirty="0"/>
          </a:p>
        </p:txBody>
      </p:sp>
    </p:spTree>
    <p:extLst>
      <p:ext uri="{BB962C8B-B14F-4D97-AF65-F5344CB8AC3E}">
        <p14:creationId xmlns:p14="http://schemas.microsoft.com/office/powerpoint/2010/main" val="399836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Nationals </a:t>
            </a:r>
            <a:r>
              <a:rPr lang="en-US" dirty="0">
                <a:solidFill>
                  <a:srgbClr val="BA2E16"/>
                </a:solidFill>
              </a:rPr>
              <a:t>of Third </a:t>
            </a:r>
            <a:r>
              <a:rPr lang="en-US" dirty="0" smtClean="0">
                <a:solidFill>
                  <a:srgbClr val="BA2E16"/>
                </a:solidFill>
              </a:rPr>
              <a:t>Countries -</a:t>
            </a:r>
            <a:r>
              <a:rPr lang="en-US" dirty="0">
                <a:solidFill>
                  <a:srgbClr val="BA2E16"/>
                </a:solidFill>
              </a:rPr>
              <a:t/>
            </a:r>
            <a:br>
              <a:rPr lang="en-US" dirty="0">
                <a:solidFill>
                  <a:srgbClr val="BA2E16"/>
                </a:solidFill>
              </a:rPr>
            </a:br>
            <a:r>
              <a:rPr lang="en-US" dirty="0">
                <a:solidFill>
                  <a:srgbClr val="BA2E16"/>
                </a:solidFill>
              </a:rPr>
              <a:t>Stays </a:t>
            </a:r>
            <a:r>
              <a:rPr lang="en-US" dirty="0" smtClean="0">
                <a:solidFill>
                  <a:srgbClr val="BA2E16"/>
                </a:solidFill>
              </a:rPr>
              <a:t>for more than 6 months</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4</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484784"/>
            <a:ext cx="8229600" cy="4464496"/>
          </a:xfrm>
        </p:spPr>
        <p:txBody>
          <a:bodyPr>
            <a:normAutofit/>
          </a:bodyPr>
          <a:lstStyle/>
          <a:p>
            <a:pPr lvl="0" algn="just" eaLnBrk="0" fontAlgn="base" hangingPunct="0">
              <a:lnSpc>
                <a:spcPct val="120000"/>
              </a:lnSpc>
              <a:spcBef>
                <a:spcPct val="0"/>
              </a:spcBef>
              <a:spcAft>
                <a:spcPct val="0"/>
              </a:spcAft>
              <a:buClrTx/>
              <a:defRPr/>
            </a:pPr>
            <a:r>
              <a:rPr lang="en-US" altLang="de-DE" sz="1800" u="sng" kern="0" dirty="0" smtClean="0">
                <a:solidFill>
                  <a:srgbClr val="000000"/>
                </a:solidFill>
                <a:latin typeface="Calibri" panose="020F0502020204030204" pitchFamily="34" charset="0"/>
              </a:rPr>
              <a:t>Application </a:t>
            </a:r>
            <a:r>
              <a:rPr lang="en-US" altLang="de-DE" sz="1800" b="1" u="sng" kern="0" dirty="0" smtClean="0">
                <a:solidFill>
                  <a:srgbClr val="000000"/>
                </a:solidFill>
                <a:latin typeface="Calibri" panose="020F0502020204030204" pitchFamily="34" charset="0"/>
              </a:rPr>
              <a:t>before</a:t>
            </a:r>
            <a:r>
              <a:rPr lang="en-US" altLang="de-DE" sz="1800" u="sng" kern="0" dirty="0" smtClean="0">
                <a:solidFill>
                  <a:srgbClr val="000000"/>
                </a:solidFill>
                <a:latin typeface="Calibri" panose="020F0502020204030204" pitchFamily="34" charset="0"/>
              </a:rPr>
              <a:t> entry to Austria</a:t>
            </a:r>
            <a:r>
              <a:rPr lang="en-US" altLang="de-DE" sz="1800" kern="0" dirty="0" smtClean="0">
                <a:solidFill>
                  <a:srgbClr val="000000"/>
                </a:solidFill>
                <a:latin typeface="Calibri" panose="020F0502020204030204" pitchFamily="34" charset="0"/>
              </a:rPr>
              <a:t>: </a:t>
            </a:r>
          </a:p>
          <a:p>
            <a:pPr marL="285750" lvl="0" indent="-285750" algn="just" eaLnBrk="0" fontAlgn="base" hangingPunct="0">
              <a:lnSpc>
                <a:spcPct val="120000"/>
              </a:lnSpc>
              <a:spcBef>
                <a:spcPct val="0"/>
              </a:spcBef>
              <a:spcAft>
                <a:spcPct val="0"/>
              </a:spcAft>
              <a:buClrTx/>
              <a:buFont typeface="Wingdings" panose="05000000000000000000" pitchFamily="2" charset="2"/>
              <a:buChar char="§"/>
              <a:defRPr/>
            </a:pPr>
            <a:r>
              <a:rPr lang="en-US" altLang="de-DE" sz="1800" kern="0" dirty="0" smtClean="0">
                <a:solidFill>
                  <a:srgbClr val="000000"/>
                </a:solidFill>
                <a:latin typeface="Calibri" panose="020F0502020204030204" pitchFamily="34" charset="0"/>
              </a:rPr>
              <a:t>in </a:t>
            </a:r>
            <a:r>
              <a:rPr lang="en-US" altLang="de-DE" sz="1800" kern="0" dirty="0">
                <a:solidFill>
                  <a:srgbClr val="000000"/>
                </a:solidFill>
                <a:latin typeface="Calibri" panose="020F0502020204030204" pitchFamily="34" charset="0"/>
              </a:rPr>
              <a:t>person at the competent Austrian representative authority in the country of </a:t>
            </a:r>
            <a:r>
              <a:rPr lang="en-US" altLang="de-DE" sz="1800" kern="0" dirty="0" smtClean="0">
                <a:solidFill>
                  <a:srgbClr val="000000"/>
                </a:solidFill>
                <a:latin typeface="Calibri" panose="020F0502020204030204" pitchFamily="34" charset="0"/>
              </a:rPr>
              <a:t>residence</a:t>
            </a:r>
          </a:p>
          <a:p>
            <a:pPr lvl="0" algn="just" eaLnBrk="0" fontAlgn="base" hangingPunct="0">
              <a:lnSpc>
                <a:spcPct val="120000"/>
              </a:lnSpc>
              <a:spcBef>
                <a:spcPct val="0"/>
              </a:spcBef>
              <a:spcAft>
                <a:spcPct val="0"/>
              </a:spcAft>
              <a:buClrTx/>
              <a:defRPr/>
            </a:pPr>
            <a:endParaRPr lang="en-US" altLang="de-DE" sz="1800" kern="0" dirty="0" smtClean="0">
              <a:solidFill>
                <a:srgbClr val="000000"/>
              </a:solidFill>
              <a:latin typeface="Calibri" panose="020F0502020204030204" pitchFamily="34" charset="0"/>
            </a:endParaRPr>
          </a:p>
          <a:p>
            <a:pPr marL="342900" lvl="0" indent="-342900" algn="just" eaLnBrk="0" fontAlgn="base" hangingPunct="0">
              <a:lnSpc>
                <a:spcPct val="120000"/>
              </a:lnSpc>
              <a:spcBef>
                <a:spcPct val="0"/>
              </a:spcBef>
              <a:spcAft>
                <a:spcPct val="0"/>
              </a:spcAft>
              <a:buClrTx/>
              <a:defRPr/>
            </a:pPr>
            <a:r>
              <a:rPr lang="en-US" altLang="de-DE" sz="1800" u="sng" kern="0" dirty="0" smtClean="0">
                <a:solidFill>
                  <a:srgbClr val="000000"/>
                </a:solidFill>
                <a:latin typeface="Calibri" panose="020F0502020204030204" pitchFamily="34" charset="0"/>
              </a:rPr>
              <a:t>Recommended </a:t>
            </a:r>
            <a:r>
              <a:rPr lang="en-US" altLang="de-DE" sz="1800" u="sng" kern="0" dirty="0">
                <a:solidFill>
                  <a:srgbClr val="000000"/>
                </a:solidFill>
                <a:latin typeface="Calibri" panose="020F0502020204030204" pitchFamily="34" charset="0"/>
              </a:rPr>
              <a:t>scheduling</a:t>
            </a:r>
            <a:r>
              <a:rPr lang="en-US" altLang="de-DE" sz="1800" kern="0" dirty="0">
                <a:solidFill>
                  <a:srgbClr val="000000"/>
                </a:solidFill>
                <a:latin typeface="Calibri" panose="020F0502020204030204" pitchFamily="34" charset="0"/>
              </a:rPr>
              <a:t>: </a:t>
            </a:r>
            <a:endParaRPr lang="en-US" altLang="de-DE" sz="1800" kern="0" dirty="0" smtClean="0">
              <a:solidFill>
                <a:srgbClr val="000000"/>
              </a:solidFill>
              <a:latin typeface="Calibri" panose="020F0502020204030204" pitchFamily="34" charset="0"/>
            </a:endParaRPr>
          </a:p>
          <a:p>
            <a:pPr marL="342900" lvl="0" indent="-342900" algn="just" eaLnBrk="0" fontAlgn="base" hangingPunct="0">
              <a:lnSpc>
                <a:spcPct val="120000"/>
              </a:lnSpc>
              <a:spcBef>
                <a:spcPct val="0"/>
              </a:spcBef>
              <a:spcAft>
                <a:spcPct val="0"/>
              </a:spcAft>
              <a:buClrTx/>
              <a:buFont typeface="Wingdings" panose="05000000000000000000" pitchFamily="2" charset="2"/>
              <a:buChar char="§"/>
              <a:defRPr/>
            </a:pPr>
            <a:r>
              <a:rPr lang="en-US" altLang="de-DE" sz="1800" kern="0" dirty="0" smtClean="0">
                <a:solidFill>
                  <a:srgbClr val="000000"/>
                </a:solidFill>
                <a:latin typeface="Calibri" panose="020F0502020204030204" pitchFamily="34" charset="0"/>
              </a:rPr>
              <a:t>on </a:t>
            </a:r>
            <a:r>
              <a:rPr lang="en-US" altLang="de-DE" sz="1800" kern="0" dirty="0">
                <a:solidFill>
                  <a:srgbClr val="000000"/>
                </a:solidFill>
                <a:latin typeface="Calibri" panose="020F0502020204030204" pitchFamily="34" charset="0"/>
              </a:rPr>
              <a:t>an average 3 months before the intended entry </a:t>
            </a:r>
            <a:r>
              <a:rPr lang="en-US" altLang="de-DE" sz="1800" kern="0" dirty="0" smtClean="0">
                <a:solidFill>
                  <a:srgbClr val="000000"/>
                </a:solidFill>
                <a:latin typeface="Calibri" panose="020F0502020204030204" pitchFamily="34" charset="0"/>
              </a:rPr>
              <a:t>to Austria/right after legal entry (proceedings may take up to a maximum of </a:t>
            </a:r>
            <a:r>
              <a:rPr lang="en-US" altLang="de-DE" sz="1800" kern="0" dirty="0" smtClean="0">
                <a:solidFill>
                  <a:srgbClr val="C00000"/>
                </a:solidFill>
                <a:latin typeface="Calibri" panose="020F0502020204030204" pitchFamily="34" charset="0"/>
              </a:rPr>
              <a:t>90 days</a:t>
            </a:r>
            <a:r>
              <a:rPr lang="en-US" altLang="de-DE" sz="1800" kern="0" dirty="0" smtClean="0">
                <a:solidFill>
                  <a:srgbClr val="000000"/>
                </a:solidFill>
                <a:latin typeface="Calibri" panose="020F0502020204030204" pitchFamily="34" charset="0"/>
              </a:rPr>
              <a:t>)</a:t>
            </a:r>
            <a:endParaRPr lang="en-US" altLang="de-DE" sz="1800" kern="0" dirty="0">
              <a:solidFill>
                <a:srgbClr val="000000"/>
              </a:solidFill>
              <a:latin typeface="Calibri" panose="020F0502020204030204" pitchFamily="34" charset="0"/>
            </a:endParaRPr>
          </a:p>
          <a:p>
            <a:pPr marL="342900" lvl="0" indent="-342900" algn="just" eaLnBrk="0" fontAlgn="base" hangingPunct="0">
              <a:lnSpc>
                <a:spcPct val="120000"/>
              </a:lnSpc>
              <a:spcBef>
                <a:spcPct val="0"/>
              </a:spcBef>
              <a:spcAft>
                <a:spcPct val="0"/>
              </a:spcAft>
              <a:buClrTx/>
              <a:defRPr/>
            </a:pPr>
            <a:endParaRPr lang="en-US" altLang="de-DE" sz="1800" kern="0" dirty="0">
              <a:solidFill>
                <a:srgbClr val="000000"/>
              </a:solidFill>
              <a:latin typeface="Calibri" panose="020F0502020204030204" pitchFamily="34" charset="0"/>
            </a:endParaRPr>
          </a:p>
          <a:p>
            <a:pPr marL="285750" lvl="0" indent="-285750" algn="just" eaLnBrk="0" fontAlgn="base" hangingPunct="0">
              <a:lnSpc>
                <a:spcPct val="120000"/>
              </a:lnSpc>
              <a:spcBef>
                <a:spcPct val="0"/>
              </a:spcBef>
              <a:spcAft>
                <a:spcPct val="0"/>
              </a:spcAft>
              <a:buClrTx/>
              <a:buFont typeface="Wingdings" pitchFamily="2" charset="2"/>
              <a:buChar char="à"/>
              <a:tabLst>
                <a:tab pos="273050" algn="l"/>
              </a:tabLst>
              <a:defRPr/>
            </a:pPr>
            <a:r>
              <a:rPr lang="en-US" altLang="de-DE" sz="1800" kern="0" dirty="0">
                <a:solidFill>
                  <a:srgbClr val="000000"/>
                </a:solidFill>
                <a:latin typeface="Calibri" panose="020F0502020204030204" pitchFamily="34" charset="0"/>
                <a:sym typeface="Wingdings" panose="05000000000000000000" pitchFamily="2" charset="2"/>
              </a:rPr>
              <a:t>When the residence permit is granted, the Austrian </a:t>
            </a:r>
            <a:r>
              <a:rPr lang="en-US" altLang="de-DE" sz="1800" kern="0" dirty="0" smtClean="0">
                <a:solidFill>
                  <a:srgbClr val="000000"/>
                </a:solidFill>
                <a:latin typeface="Calibri" panose="020F0502020204030204" pitchFamily="34" charset="0"/>
                <a:sym typeface="Wingdings" panose="05000000000000000000" pitchFamily="2" charset="2"/>
              </a:rPr>
              <a:t>representative </a:t>
            </a:r>
            <a:r>
              <a:rPr lang="en-US" altLang="de-DE" sz="1800" kern="0" dirty="0">
                <a:solidFill>
                  <a:srgbClr val="000000"/>
                </a:solidFill>
                <a:latin typeface="Calibri" panose="020F0502020204030204" pitchFamily="34" charset="0"/>
                <a:sym typeface="Wingdings" panose="05000000000000000000" pitchFamily="2" charset="2"/>
              </a:rPr>
              <a:t>authority will issue </a:t>
            </a:r>
            <a:r>
              <a:rPr lang="en-US" altLang="de-DE" sz="1800" kern="0" dirty="0">
                <a:solidFill>
                  <a:srgbClr val="000000"/>
                </a:solidFill>
                <a:latin typeface="Calibri" panose="020F0502020204030204" pitchFamily="34" charset="0"/>
              </a:rPr>
              <a:t>a residence visa D </a:t>
            </a:r>
            <a:r>
              <a:rPr lang="en-US" altLang="de-DE" sz="1800" kern="0" dirty="0" smtClean="0">
                <a:solidFill>
                  <a:srgbClr val="000000"/>
                </a:solidFill>
                <a:latin typeface="Calibri" panose="020F0502020204030204" pitchFamily="34" charset="0"/>
              </a:rPr>
              <a:t>for </a:t>
            </a:r>
            <a:r>
              <a:rPr lang="en-US" altLang="de-DE" sz="1800" kern="0" dirty="0">
                <a:solidFill>
                  <a:srgbClr val="000000"/>
                </a:solidFill>
                <a:latin typeface="Calibri" panose="020F0502020204030204" pitchFamily="34" charset="0"/>
              </a:rPr>
              <a:t>entry to Austria. The </a:t>
            </a:r>
            <a:r>
              <a:rPr lang="en-US" altLang="de-DE" sz="1800" kern="0" dirty="0" smtClean="0">
                <a:solidFill>
                  <a:srgbClr val="000000"/>
                </a:solidFill>
                <a:latin typeface="Calibri" panose="020F0502020204030204" pitchFamily="34" charset="0"/>
              </a:rPr>
              <a:t>“</a:t>
            </a:r>
            <a:r>
              <a:rPr lang="en-US" altLang="de-DE" sz="1800" kern="0" dirty="0">
                <a:solidFill>
                  <a:srgbClr val="000000"/>
                </a:solidFill>
                <a:latin typeface="Calibri" panose="020F0502020204030204" pitchFamily="34" charset="0"/>
              </a:rPr>
              <a:t>Residence Permit – </a:t>
            </a:r>
            <a:r>
              <a:rPr lang="en-US" altLang="de-DE" sz="1800" kern="0" dirty="0" smtClean="0">
                <a:solidFill>
                  <a:srgbClr val="000000"/>
                </a:solidFill>
                <a:latin typeface="Calibri" panose="020F0502020204030204" pitchFamily="34" charset="0"/>
              </a:rPr>
              <a:t>Student” then </a:t>
            </a:r>
            <a:r>
              <a:rPr lang="en-US" altLang="de-DE" sz="1800" kern="0" dirty="0">
                <a:solidFill>
                  <a:srgbClr val="000000"/>
                </a:solidFill>
                <a:latin typeface="Calibri" panose="020F0502020204030204" pitchFamily="34" charset="0"/>
              </a:rPr>
              <a:t>needs to be collected at the residence authority </a:t>
            </a:r>
            <a:r>
              <a:rPr lang="en-US" altLang="de-DE" sz="1800" kern="0" dirty="0" smtClean="0">
                <a:solidFill>
                  <a:srgbClr val="000000"/>
                </a:solidFill>
                <a:latin typeface="Calibri" panose="020F0502020204030204" pitchFamily="34" charset="0"/>
              </a:rPr>
              <a:t>within </a:t>
            </a:r>
            <a:r>
              <a:rPr lang="en-US" altLang="de-DE" sz="1800" kern="0" dirty="0">
                <a:solidFill>
                  <a:srgbClr val="000000"/>
                </a:solidFill>
                <a:latin typeface="Calibri" panose="020F0502020204030204" pitchFamily="34" charset="0"/>
              </a:rPr>
              <a:t>Austria upon arrival (in Vienna: </a:t>
            </a:r>
            <a:r>
              <a:rPr lang="en-US" altLang="de-DE" sz="1800" b="1" kern="0" dirty="0">
                <a:solidFill>
                  <a:srgbClr val="000000"/>
                </a:solidFill>
                <a:latin typeface="Calibri" panose="020F0502020204030204" pitchFamily="34" charset="0"/>
              </a:rPr>
              <a:t>MA 35</a:t>
            </a:r>
            <a:r>
              <a:rPr lang="en-US" altLang="de-DE" sz="1800" kern="0" dirty="0">
                <a:solidFill>
                  <a:srgbClr val="000000"/>
                </a:solidFill>
                <a:latin typeface="Calibri" panose="020F0502020204030204" pitchFamily="34" charset="0"/>
              </a:rPr>
              <a:t>)</a:t>
            </a:r>
          </a:p>
          <a:p>
            <a:endParaRPr lang="de-AT" dirty="0"/>
          </a:p>
        </p:txBody>
      </p:sp>
    </p:spTree>
    <p:extLst>
      <p:ext uri="{BB962C8B-B14F-4D97-AF65-F5344CB8AC3E}">
        <p14:creationId xmlns:p14="http://schemas.microsoft.com/office/powerpoint/2010/main" val="360642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Nationals </a:t>
            </a:r>
            <a:r>
              <a:rPr lang="en-US" dirty="0">
                <a:solidFill>
                  <a:srgbClr val="BA2E16"/>
                </a:solidFill>
              </a:rPr>
              <a:t>of Third </a:t>
            </a:r>
            <a:r>
              <a:rPr lang="en-US" dirty="0" smtClean="0">
                <a:solidFill>
                  <a:srgbClr val="BA2E16"/>
                </a:solidFill>
              </a:rPr>
              <a:t>Countries -</a:t>
            </a:r>
            <a:r>
              <a:rPr lang="en-US" dirty="0">
                <a:solidFill>
                  <a:srgbClr val="BA2E16"/>
                </a:solidFill>
              </a:rPr>
              <a:t/>
            </a:r>
            <a:br>
              <a:rPr lang="en-US" dirty="0">
                <a:solidFill>
                  <a:srgbClr val="BA2E16"/>
                </a:solidFill>
              </a:rPr>
            </a:br>
            <a:r>
              <a:rPr lang="en-US" dirty="0">
                <a:solidFill>
                  <a:srgbClr val="BA2E16"/>
                </a:solidFill>
              </a:rPr>
              <a:t>Stays </a:t>
            </a:r>
            <a:r>
              <a:rPr lang="en-US" dirty="0" smtClean="0">
                <a:solidFill>
                  <a:srgbClr val="BA2E16"/>
                </a:solidFill>
              </a:rPr>
              <a:t>for more than 6 months</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5</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1220" y="1484784"/>
            <a:ext cx="8229600" cy="5040981"/>
          </a:xfrm>
        </p:spPr>
        <p:txBody>
          <a:bodyPr>
            <a:normAutofit/>
          </a:bodyPr>
          <a:lstStyle/>
          <a:p>
            <a:pPr lvl="0" algn="just" eaLnBrk="0" fontAlgn="base" hangingPunct="0">
              <a:lnSpc>
                <a:spcPct val="120000"/>
              </a:lnSpc>
              <a:spcBef>
                <a:spcPct val="0"/>
              </a:spcBef>
              <a:spcAft>
                <a:spcPct val="0"/>
              </a:spcAft>
              <a:buClrTx/>
              <a:defRPr/>
            </a:pPr>
            <a:r>
              <a:rPr lang="en-US" altLang="de-DE" sz="1800" u="sng" kern="0" dirty="0" smtClean="0">
                <a:solidFill>
                  <a:srgbClr val="000000"/>
                </a:solidFill>
                <a:latin typeface="Calibri" panose="020F0502020204030204" pitchFamily="34" charset="0"/>
              </a:rPr>
              <a:t>Application </a:t>
            </a:r>
            <a:r>
              <a:rPr lang="en-US" altLang="de-DE" sz="1800" b="1" u="sng" kern="0" dirty="0" smtClean="0">
                <a:solidFill>
                  <a:srgbClr val="000000"/>
                </a:solidFill>
                <a:latin typeface="Calibri" panose="020F0502020204030204" pitchFamily="34" charset="0"/>
              </a:rPr>
              <a:t>after</a:t>
            </a:r>
            <a:r>
              <a:rPr lang="en-US" altLang="de-DE" sz="1800" u="sng" kern="0" dirty="0" smtClean="0">
                <a:solidFill>
                  <a:srgbClr val="000000"/>
                </a:solidFill>
                <a:latin typeface="Calibri" panose="020F0502020204030204" pitchFamily="34" charset="0"/>
              </a:rPr>
              <a:t> entry to Austria</a:t>
            </a:r>
            <a:r>
              <a:rPr lang="en-US" altLang="de-DE" sz="1800" kern="0" dirty="0" smtClean="0">
                <a:solidFill>
                  <a:srgbClr val="000000"/>
                </a:solidFill>
                <a:latin typeface="Calibri" panose="020F0502020204030204" pitchFamily="34" charset="0"/>
              </a:rPr>
              <a:t>: </a:t>
            </a:r>
          </a:p>
          <a:p>
            <a:pPr marL="285750" indent="-285750" algn="just" eaLnBrk="0" fontAlgn="base" hangingPunct="0">
              <a:lnSpc>
                <a:spcPct val="120000"/>
              </a:lnSpc>
              <a:spcBef>
                <a:spcPct val="0"/>
              </a:spcBef>
              <a:spcAft>
                <a:spcPct val="0"/>
              </a:spcAft>
              <a:buClrTx/>
              <a:buFont typeface="Wingdings" panose="05000000000000000000" pitchFamily="2" charset="2"/>
              <a:buChar char="§"/>
              <a:defRPr/>
            </a:pPr>
            <a:r>
              <a:rPr lang="en-US" altLang="de-DE" sz="1800" kern="0" dirty="0">
                <a:solidFill>
                  <a:srgbClr val="000000"/>
                </a:solidFill>
                <a:latin typeface="Calibri" panose="020F0502020204030204" pitchFamily="34" charset="0"/>
              </a:rPr>
              <a:t>At the competent residence authority within Austria </a:t>
            </a:r>
            <a:r>
              <a:rPr lang="en-US" altLang="de-DE" sz="1800" u="sng" kern="0" dirty="0">
                <a:solidFill>
                  <a:srgbClr val="000000"/>
                </a:solidFill>
                <a:latin typeface="Calibri" panose="020F0502020204030204" pitchFamily="34" charset="0"/>
              </a:rPr>
              <a:t>after</a:t>
            </a:r>
            <a:r>
              <a:rPr lang="en-US" altLang="de-DE" sz="1800" kern="0" dirty="0">
                <a:solidFill>
                  <a:srgbClr val="000000"/>
                </a:solidFill>
                <a:latin typeface="Calibri" panose="020F0502020204030204" pitchFamily="34" charset="0"/>
              </a:rPr>
              <a:t> visa-free </a:t>
            </a:r>
            <a:r>
              <a:rPr lang="en-US" altLang="de-DE" sz="1800" kern="0" dirty="0" smtClean="0">
                <a:solidFill>
                  <a:srgbClr val="000000"/>
                </a:solidFill>
                <a:latin typeface="Calibri" panose="020F0502020204030204" pitchFamily="34" charset="0"/>
              </a:rPr>
              <a:t>entry</a:t>
            </a:r>
            <a:endParaRPr lang="en-US" altLang="de-DE" sz="1800" kern="0" dirty="0">
              <a:solidFill>
                <a:srgbClr val="000000"/>
              </a:solidFill>
              <a:latin typeface="Calibri" panose="020F0502020204030204" pitchFamily="34" charset="0"/>
            </a:endParaRPr>
          </a:p>
          <a:p>
            <a:pPr marL="285750" lvl="0" indent="-285750" algn="just" eaLnBrk="0" fontAlgn="base" hangingPunct="0">
              <a:lnSpc>
                <a:spcPct val="120000"/>
              </a:lnSpc>
              <a:spcBef>
                <a:spcPct val="0"/>
              </a:spcBef>
              <a:spcAft>
                <a:spcPct val="0"/>
              </a:spcAft>
              <a:buClrTx/>
              <a:buFont typeface="Wingdings" panose="05000000000000000000" pitchFamily="2" charset="2"/>
              <a:buChar char="§"/>
              <a:defRPr/>
            </a:pPr>
            <a:r>
              <a:rPr lang="en-US" altLang="de-DE" sz="1800" kern="0" dirty="0">
                <a:solidFill>
                  <a:srgbClr val="000000"/>
                </a:solidFill>
                <a:latin typeface="Calibri" panose="020F0502020204030204" pitchFamily="34" charset="0"/>
              </a:rPr>
              <a:t>At the competent residence authority within Austria </a:t>
            </a:r>
            <a:r>
              <a:rPr lang="en-US" altLang="de-DE" sz="1800" u="sng" kern="0" dirty="0">
                <a:solidFill>
                  <a:srgbClr val="000000"/>
                </a:solidFill>
                <a:latin typeface="Calibri" panose="020F0502020204030204" pitchFamily="34" charset="0"/>
              </a:rPr>
              <a:t>after</a:t>
            </a:r>
            <a:r>
              <a:rPr lang="en-US" altLang="de-DE" sz="1800" kern="0" dirty="0">
                <a:solidFill>
                  <a:srgbClr val="000000"/>
                </a:solidFill>
                <a:latin typeface="Calibri" panose="020F0502020204030204" pitchFamily="34" charset="0"/>
              </a:rPr>
              <a:t> legal entry and during legal residence (e.g. with a </a:t>
            </a:r>
            <a:r>
              <a:rPr lang="en-US" altLang="de-DE" sz="1800" kern="0" dirty="0" smtClean="0">
                <a:solidFill>
                  <a:srgbClr val="000000"/>
                </a:solidFill>
                <a:latin typeface="Calibri" panose="020F0502020204030204" pitchFamily="34" charset="0"/>
              </a:rPr>
              <a:t>visa – individual assessments apply)</a:t>
            </a:r>
            <a:endParaRPr lang="en-US" altLang="de-DE" sz="1800" kern="0" dirty="0">
              <a:solidFill>
                <a:srgbClr val="000000"/>
              </a:solidFill>
              <a:latin typeface="Calibri" panose="020F0502020204030204" pitchFamily="34" charset="0"/>
            </a:endParaRPr>
          </a:p>
          <a:p>
            <a:pPr marL="285750" lvl="0" indent="-285750" algn="just" eaLnBrk="0" fontAlgn="base" hangingPunct="0">
              <a:lnSpc>
                <a:spcPct val="120000"/>
              </a:lnSpc>
              <a:spcBef>
                <a:spcPct val="0"/>
              </a:spcBef>
              <a:spcAft>
                <a:spcPct val="0"/>
              </a:spcAft>
              <a:buClrTx/>
              <a:buFont typeface="Arial" panose="020B0604020202020204" pitchFamily="34" charset="0"/>
              <a:buChar char="•"/>
              <a:tabLst>
                <a:tab pos="355600" algn="l"/>
              </a:tabLst>
              <a:defRPr/>
            </a:pPr>
            <a:endParaRPr lang="en-US" altLang="de-DE" sz="1800" b="1" kern="0" dirty="0">
              <a:solidFill>
                <a:srgbClr val="000000"/>
              </a:solidFill>
              <a:latin typeface="Calibri" panose="020F0502020204030204" pitchFamily="34" charset="0"/>
            </a:endParaRPr>
          </a:p>
          <a:p>
            <a:pPr lvl="0" algn="just" eaLnBrk="0" fontAlgn="base" hangingPunct="0">
              <a:lnSpc>
                <a:spcPct val="120000"/>
              </a:lnSpc>
              <a:spcBef>
                <a:spcPct val="0"/>
              </a:spcBef>
              <a:spcAft>
                <a:spcPct val="0"/>
              </a:spcAft>
              <a:buClrTx/>
              <a:defRPr/>
            </a:pPr>
            <a:r>
              <a:rPr lang="en-US" altLang="de-DE" sz="1800" u="sng" kern="0" dirty="0">
                <a:solidFill>
                  <a:srgbClr val="000000"/>
                </a:solidFill>
                <a:latin typeface="Calibri" panose="020F0502020204030204" pitchFamily="34" charset="0"/>
              </a:rPr>
              <a:t>Recommended scheduling</a:t>
            </a:r>
            <a:r>
              <a:rPr lang="en-US" altLang="de-DE" sz="1800" kern="0" dirty="0">
                <a:solidFill>
                  <a:srgbClr val="000000"/>
                </a:solidFill>
                <a:latin typeface="Calibri" panose="020F0502020204030204" pitchFamily="34" charset="0"/>
              </a:rPr>
              <a:t>: Application for a residence permit does not entitle applicants to overstay their lawful residence time </a:t>
            </a:r>
            <a:r>
              <a:rPr lang="en-US" altLang="de-DE" sz="1800" kern="0" dirty="0" smtClean="0">
                <a:solidFill>
                  <a:srgbClr val="000000"/>
                </a:solidFill>
                <a:latin typeface="Calibri" panose="020F0502020204030204" pitchFamily="34" charset="0"/>
              </a:rPr>
              <a:t>- that´s why the </a:t>
            </a:r>
            <a:r>
              <a:rPr lang="en-US" altLang="de-DE" sz="1800" kern="0" dirty="0">
                <a:solidFill>
                  <a:srgbClr val="000000"/>
                </a:solidFill>
                <a:latin typeface="Calibri" panose="020F0502020204030204" pitchFamily="34" charset="0"/>
              </a:rPr>
              <a:t>application should be filed immediately upon arrival in Austria (proceedings may take up to a maximum of </a:t>
            </a:r>
            <a:r>
              <a:rPr lang="en-US" altLang="de-DE" sz="1800" kern="0" dirty="0">
                <a:solidFill>
                  <a:srgbClr val="C00000"/>
                </a:solidFill>
                <a:latin typeface="Calibri" panose="020F0502020204030204" pitchFamily="34" charset="0"/>
              </a:rPr>
              <a:t>90 days</a:t>
            </a:r>
            <a:r>
              <a:rPr lang="en-US" altLang="de-DE" sz="1800" kern="0" dirty="0">
                <a:solidFill>
                  <a:srgbClr val="000000"/>
                </a:solidFill>
                <a:latin typeface="Calibri" panose="020F0502020204030204" pitchFamily="34" charset="0"/>
              </a:rPr>
              <a:t>)</a:t>
            </a:r>
          </a:p>
          <a:p>
            <a:endParaRPr lang="de-AT" dirty="0"/>
          </a:p>
        </p:txBody>
      </p:sp>
    </p:spTree>
    <p:extLst>
      <p:ext uri="{BB962C8B-B14F-4D97-AF65-F5344CB8AC3E}">
        <p14:creationId xmlns:p14="http://schemas.microsoft.com/office/powerpoint/2010/main" val="1612234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Checklist “Residence </a:t>
            </a:r>
            <a:r>
              <a:rPr lang="en-US" dirty="0">
                <a:solidFill>
                  <a:srgbClr val="BA2E16"/>
                </a:solidFill>
              </a:rPr>
              <a:t>Permit – Student” </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6</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268760"/>
            <a:ext cx="8229600" cy="4822014"/>
          </a:xfrm>
        </p:spPr>
        <p:txBody>
          <a:bodyPr>
            <a:normAutofit fontScale="92500"/>
          </a:bodyPr>
          <a:lstStyle/>
          <a:p>
            <a:pPr marL="285750" indent="-285750">
              <a:buFont typeface="Wingdings" panose="05000000000000000000" pitchFamily="2" charset="2"/>
              <a:buChar char="Ø"/>
              <a:defRPr/>
            </a:pPr>
            <a:r>
              <a:rPr lang="en-US" altLang="de-DE" sz="1450" dirty="0" smtClean="0">
                <a:latin typeface="Calibri" panose="020F0502020204030204" pitchFamily="34" charset="0"/>
              </a:rPr>
              <a:t>Fully </a:t>
            </a:r>
            <a:r>
              <a:rPr lang="en-US" altLang="de-DE" sz="1450" dirty="0">
                <a:latin typeface="Calibri" panose="020F0502020204030204" pitchFamily="34" charset="0"/>
              </a:rPr>
              <a:t>completed and signed application form</a:t>
            </a:r>
          </a:p>
          <a:p>
            <a:pPr marL="285750" indent="-285750">
              <a:buFont typeface="Wingdings" panose="05000000000000000000" pitchFamily="2" charset="2"/>
              <a:buChar char="Ø"/>
              <a:defRPr/>
            </a:pPr>
            <a:r>
              <a:rPr lang="en-US" altLang="de-DE" sz="1450" dirty="0" smtClean="0">
                <a:latin typeface="Calibri" panose="020F0502020204030204" pitchFamily="34" charset="0"/>
              </a:rPr>
              <a:t>Valid </a:t>
            </a:r>
            <a:r>
              <a:rPr lang="en-US" altLang="de-DE" sz="1450" dirty="0">
                <a:latin typeface="Calibri" panose="020F0502020204030204" pitchFamily="34" charset="0"/>
              </a:rPr>
              <a:t>travel document</a:t>
            </a:r>
          </a:p>
          <a:p>
            <a:pPr marL="285750" indent="-285750">
              <a:buFont typeface="Wingdings" panose="05000000000000000000" pitchFamily="2" charset="2"/>
              <a:buChar char="Ø"/>
              <a:defRPr/>
            </a:pPr>
            <a:r>
              <a:rPr lang="en-US" altLang="de-DE" sz="1450" dirty="0" smtClean="0">
                <a:latin typeface="Calibri" panose="020F0502020204030204" pitchFamily="34" charset="0"/>
              </a:rPr>
              <a:t>Birth </a:t>
            </a:r>
            <a:r>
              <a:rPr lang="en-US" altLang="de-DE" sz="1450" dirty="0">
                <a:latin typeface="Calibri" panose="020F0502020204030204" pitchFamily="34" charset="0"/>
              </a:rPr>
              <a:t>certificate</a:t>
            </a:r>
          </a:p>
          <a:p>
            <a:pPr marL="285750" indent="-285750">
              <a:buFont typeface="Wingdings" panose="05000000000000000000" pitchFamily="2" charset="2"/>
              <a:buChar char="Ø"/>
              <a:defRPr/>
            </a:pPr>
            <a:r>
              <a:rPr lang="en-US" altLang="de-DE" sz="1450" dirty="0">
                <a:latin typeface="Calibri" panose="020F0502020204030204" pitchFamily="34" charset="0"/>
              </a:rPr>
              <a:t>2 passport photos in accordance with ICAO-criteria (in </a:t>
            </a:r>
            <a:r>
              <a:rPr lang="en-US" altLang="de-DE" sz="1450" dirty="0" err="1">
                <a:latin typeface="Calibri" panose="020F0502020204030204" pitchFamily="34" charset="0"/>
              </a:rPr>
              <a:t>colour</a:t>
            </a:r>
            <a:r>
              <a:rPr lang="en-US" altLang="de-DE" sz="1450" dirty="0">
                <a:latin typeface="Calibri" panose="020F0502020204030204" pitchFamily="34" charset="0"/>
              </a:rPr>
              <a:t>, size 3,5 x 4,5 cm)</a:t>
            </a:r>
          </a:p>
          <a:p>
            <a:pPr marL="285750" indent="-285750">
              <a:buFont typeface="Wingdings" panose="05000000000000000000" pitchFamily="2" charset="2"/>
              <a:buChar char="Ø"/>
              <a:defRPr/>
            </a:pPr>
            <a:r>
              <a:rPr lang="en-US" altLang="de-DE" sz="1450" dirty="0">
                <a:latin typeface="Calibri" panose="020F0502020204030204" pitchFamily="34" charset="0"/>
              </a:rPr>
              <a:t>Police clearance certificate (in countries where available)</a:t>
            </a:r>
          </a:p>
          <a:p>
            <a:pPr marL="285750" indent="-285750">
              <a:buFont typeface="Wingdings" panose="05000000000000000000" pitchFamily="2" charset="2"/>
              <a:buChar char="Ø"/>
              <a:defRPr/>
            </a:pPr>
            <a:r>
              <a:rPr lang="en-US" altLang="de-DE" sz="1450" dirty="0">
                <a:latin typeface="Calibri" panose="020F0502020204030204" pitchFamily="34" charset="0"/>
              </a:rPr>
              <a:t>Notification/confirmation of admission of an Austrian university, University of Applied Sciences or other education institution</a:t>
            </a:r>
          </a:p>
          <a:p>
            <a:pPr marL="268288" lvl="1" indent="-268288">
              <a:buFont typeface="Wingdings" panose="05000000000000000000" pitchFamily="2" charset="2"/>
              <a:buChar char="Ø"/>
              <a:defRPr/>
            </a:pPr>
            <a:r>
              <a:rPr lang="en-US" altLang="de-DE" sz="1450" dirty="0">
                <a:latin typeface="Calibri" panose="020F0502020204030204" pitchFamily="34" charset="0"/>
              </a:rPr>
              <a:t>Proof of sufficient financial means to finance your stay for the whole duration of your stay; however, only for a maximum period of one year in advance:</a:t>
            </a:r>
          </a:p>
          <a:p>
            <a:pPr marL="554038" indent="-285750">
              <a:buFont typeface="Arial" panose="020B0604020202020204" pitchFamily="34" charset="0"/>
              <a:buChar char="•"/>
              <a:defRPr/>
            </a:pPr>
            <a:r>
              <a:rPr lang="en-US" altLang="de-DE" sz="1450" dirty="0" smtClean="0">
                <a:latin typeface="Calibri" panose="020F0502020204030204" pitchFamily="34" charset="0"/>
              </a:rPr>
              <a:t>for </a:t>
            </a:r>
            <a:r>
              <a:rPr lang="en-US" altLang="de-DE" sz="1450" dirty="0">
                <a:latin typeface="Calibri" panose="020F0502020204030204" pitchFamily="34" charset="0"/>
              </a:rPr>
              <a:t>students up to the age of 24: </a:t>
            </a:r>
            <a:r>
              <a:rPr lang="en-US" altLang="de-DE" sz="1450" b="1" dirty="0">
                <a:latin typeface="Calibri" panose="020F0502020204030204" pitchFamily="34" charset="0"/>
              </a:rPr>
              <a:t>EUR </a:t>
            </a:r>
            <a:r>
              <a:rPr lang="en-US" altLang="de-DE" sz="1450" b="1" dirty="0" smtClean="0">
                <a:latin typeface="Calibri" panose="020F0502020204030204" pitchFamily="34" charset="0"/>
              </a:rPr>
              <a:t>502.24 </a:t>
            </a:r>
            <a:r>
              <a:rPr lang="en-US" altLang="de-DE" sz="1450" b="1" dirty="0">
                <a:latin typeface="Calibri" panose="020F0502020204030204" pitchFamily="34" charset="0"/>
              </a:rPr>
              <a:t>per month </a:t>
            </a:r>
            <a:r>
              <a:rPr lang="en-US" altLang="de-DE" sz="1450" dirty="0">
                <a:latin typeface="Calibri" panose="020F0502020204030204" pitchFamily="34" charset="0"/>
              </a:rPr>
              <a:t>[</a:t>
            </a:r>
            <a:r>
              <a:rPr lang="en-US" altLang="de-DE" sz="1450" dirty="0" smtClean="0">
                <a:latin typeface="Calibri" panose="020F0502020204030204" pitchFamily="34" charset="0"/>
              </a:rPr>
              <a:t>2018]</a:t>
            </a:r>
            <a:endParaRPr lang="en-US" altLang="de-DE" sz="1450" dirty="0">
              <a:latin typeface="Calibri" panose="020F0502020204030204" pitchFamily="34" charset="0"/>
            </a:endParaRPr>
          </a:p>
          <a:p>
            <a:pPr marL="554038" indent="-285750">
              <a:buFont typeface="Arial" panose="020B0604020202020204" pitchFamily="34" charset="0"/>
              <a:buChar char="•"/>
              <a:defRPr/>
            </a:pPr>
            <a:r>
              <a:rPr lang="en-US" altLang="de-DE" sz="1450" dirty="0" smtClean="0">
                <a:latin typeface="Calibri" panose="020F0502020204030204" pitchFamily="34" charset="0"/>
              </a:rPr>
              <a:t>for </a:t>
            </a:r>
            <a:r>
              <a:rPr lang="en-US" altLang="de-DE" sz="1450" dirty="0">
                <a:latin typeface="Calibri" panose="020F0502020204030204" pitchFamily="34" charset="0"/>
              </a:rPr>
              <a:t>students aged 24 or older: </a:t>
            </a:r>
            <a:r>
              <a:rPr lang="en-US" altLang="de-DE" sz="1450" b="1" dirty="0">
                <a:latin typeface="Calibri" panose="020F0502020204030204" pitchFamily="34" charset="0"/>
              </a:rPr>
              <a:t>EUR </a:t>
            </a:r>
            <a:r>
              <a:rPr lang="en-US" altLang="de-DE" sz="1450" b="1" dirty="0" smtClean="0">
                <a:latin typeface="Calibri" panose="020F0502020204030204" pitchFamily="34" charset="0"/>
              </a:rPr>
              <a:t>909.42 </a:t>
            </a:r>
            <a:r>
              <a:rPr lang="en-US" altLang="de-DE" sz="1450" b="1" dirty="0">
                <a:latin typeface="Calibri" panose="020F0502020204030204" pitchFamily="34" charset="0"/>
              </a:rPr>
              <a:t>per month </a:t>
            </a:r>
            <a:r>
              <a:rPr lang="en-US" altLang="de-DE" sz="1450" dirty="0">
                <a:latin typeface="Calibri" panose="020F0502020204030204" pitchFamily="34" charset="0"/>
              </a:rPr>
              <a:t>[</a:t>
            </a:r>
            <a:r>
              <a:rPr lang="en-US" altLang="de-DE" sz="1450" dirty="0" smtClean="0">
                <a:latin typeface="Calibri" panose="020F0502020204030204" pitchFamily="34" charset="0"/>
              </a:rPr>
              <a:t>2018]</a:t>
            </a:r>
          </a:p>
          <a:p>
            <a:pPr marL="268288">
              <a:defRPr/>
            </a:pPr>
            <a:r>
              <a:rPr lang="en-US" altLang="de-DE" sz="1450" dirty="0" smtClean="0">
                <a:latin typeface="Calibri" panose="020F0502020204030204" pitchFamily="34" charset="0"/>
                <a:sym typeface="Wingdings" panose="05000000000000000000" pitchFamily="2" charset="2"/>
              </a:rPr>
              <a:t></a:t>
            </a:r>
            <a:r>
              <a:rPr lang="en-US" altLang="de-DE" sz="1450" dirty="0">
                <a:latin typeface="Calibri" panose="020F0502020204030204" pitchFamily="34" charset="0"/>
              </a:rPr>
              <a:t>These amounts include rent for accommodation of up to </a:t>
            </a:r>
            <a:r>
              <a:rPr lang="en-US" altLang="de-DE" sz="1450" b="1" dirty="0">
                <a:latin typeface="Calibri" panose="020F0502020204030204" pitchFamily="34" charset="0"/>
              </a:rPr>
              <a:t>EUR </a:t>
            </a:r>
            <a:r>
              <a:rPr lang="en-US" altLang="de-DE" sz="1450" b="1" dirty="0" smtClean="0">
                <a:latin typeface="Calibri" panose="020F0502020204030204" pitchFamily="34" charset="0"/>
              </a:rPr>
              <a:t>288.87 </a:t>
            </a:r>
            <a:r>
              <a:rPr lang="en-US" altLang="de-DE" sz="1450" dirty="0">
                <a:latin typeface="Calibri" panose="020F0502020204030204" pitchFamily="34" charset="0"/>
              </a:rPr>
              <a:t>per month. If the actual rent is higher, additional means must be proven (savings book of an Austrian bank, a bank account in your home country which can be accessed from Austria, proof of purchase of </a:t>
            </a:r>
            <a:r>
              <a:rPr lang="en-US" altLang="de-DE" sz="1450" dirty="0" err="1">
                <a:latin typeface="Calibri" panose="020F0502020204030204" pitchFamily="34" charset="0"/>
              </a:rPr>
              <a:t>travellers’</a:t>
            </a:r>
            <a:r>
              <a:rPr lang="en-US" altLang="de-DE" sz="1450" dirty="0">
                <a:latin typeface="Calibri" panose="020F0502020204030204" pitchFamily="34" charset="0"/>
              </a:rPr>
              <a:t> </a:t>
            </a:r>
            <a:r>
              <a:rPr lang="en-US" altLang="de-DE" sz="1450" dirty="0" err="1">
                <a:latin typeface="Calibri" panose="020F0502020204030204" pitchFamily="34" charset="0"/>
              </a:rPr>
              <a:t>cheques</a:t>
            </a:r>
            <a:r>
              <a:rPr lang="en-US" altLang="de-DE" sz="1450" dirty="0">
                <a:latin typeface="Calibri" panose="020F0502020204030204" pitchFamily="34" charset="0"/>
              </a:rPr>
              <a:t> or a declaration of liability signed by a person living in Austria)</a:t>
            </a:r>
          </a:p>
          <a:p>
            <a:pPr marL="285750" indent="-285750">
              <a:buFont typeface="Wingdings" panose="05000000000000000000" pitchFamily="2" charset="2"/>
              <a:buChar char="Ø"/>
              <a:defRPr/>
            </a:pPr>
            <a:r>
              <a:rPr lang="en-US" altLang="de-DE" sz="1450" dirty="0" smtClean="0">
                <a:latin typeface="Calibri" panose="020F0502020204030204" pitchFamily="34" charset="0"/>
              </a:rPr>
              <a:t>Proof </a:t>
            </a:r>
            <a:r>
              <a:rPr lang="en-US" altLang="de-DE" sz="1450" dirty="0">
                <a:latin typeface="Calibri" panose="020F0502020204030204" pitchFamily="34" charset="0"/>
              </a:rPr>
              <a:t>of </a:t>
            </a:r>
            <a:r>
              <a:rPr lang="en-US" altLang="de-DE" sz="1450" dirty="0" smtClean="0">
                <a:latin typeface="Calibri" panose="020F0502020204030204" pitchFamily="34" charset="0"/>
              </a:rPr>
              <a:t>an accommodation </a:t>
            </a:r>
            <a:r>
              <a:rPr lang="en-US" altLang="de-DE" sz="1450" dirty="0">
                <a:latin typeface="Calibri" panose="020F0502020204030204" pitchFamily="34" charset="0"/>
              </a:rPr>
              <a:t>in Austria (rental contract, accommodation contract with a student hall of residence, private accommodation agreement</a:t>
            </a:r>
            <a:r>
              <a:rPr lang="en-US" altLang="de-DE" sz="1450" dirty="0" smtClean="0">
                <a:latin typeface="Calibri" panose="020F0502020204030204" pitchFamily="34" charset="0"/>
              </a:rPr>
              <a:t>) </a:t>
            </a:r>
          </a:p>
          <a:p>
            <a:pPr marL="285750" indent="-285750">
              <a:buFont typeface="Wingdings" panose="05000000000000000000" pitchFamily="2" charset="2"/>
              <a:buChar char="Ø"/>
              <a:defRPr/>
            </a:pPr>
            <a:r>
              <a:rPr lang="en-US" altLang="de-DE" sz="1450" dirty="0" smtClean="0">
                <a:latin typeface="Calibri" panose="020F0502020204030204" pitchFamily="34" charset="0"/>
              </a:rPr>
              <a:t>Proof </a:t>
            </a:r>
            <a:r>
              <a:rPr lang="en-US" altLang="de-DE" sz="1450" dirty="0">
                <a:latin typeface="Calibri" panose="020F0502020204030204" pitchFamily="34" charset="0"/>
              </a:rPr>
              <a:t>of a (travel) health </a:t>
            </a:r>
            <a:r>
              <a:rPr lang="en-US" altLang="de-DE" sz="1450" dirty="0" smtClean="0">
                <a:latin typeface="Calibri" panose="020F0502020204030204" pitchFamily="34" charset="0"/>
              </a:rPr>
              <a:t>insurance for travelling to Austria </a:t>
            </a:r>
            <a:r>
              <a:rPr lang="en-US" altLang="de-DE" sz="1450" u="sng" dirty="0" smtClean="0">
                <a:latin typeface="Calibri" panose="020F0502020204030204" pitchFamily="34" charset="0"/>
              </a:rPr>
              <a:t>and</a:t>
            </a:r>
            <a:r>
              <a:rPr lang="en-US" altLang="de-DE" sz="1450" dirty="0" smtClean="0">
                <a:latin typeface="Calibri" panose="020F0502020204030204" pitchFamily="34" charset="0"/>
              </a:rPr>
              <a:t> a health insurance that covers all risks for stays of longer than 6 months </a:t>
            </a:r>
          </a:p>
          <a:p>
            <a:pPr marL="285750" indent="-285750">
              <a:buFont typeface="Wingdings" panose="05000000000000000000" pitchFamily="2" charset="2"/>
              <a:buChar char="Ø"/>
              <a:defRPr/>
            </a:pPr>
            <a:r>
              <a:rPr lang="en-US" altLang="de-DE" sz="1450" dirty="0" smtClean="0">
                <a:latin typeface="Calibri" panose="020F0502020204030204" pitchFamily="34" charset="0"/>
              </a:rPr>
              <a:t>Fee </a:t>
            </a:r>
            <a:r>
              <a:rPr lang="en-US" altLang="de-DE" sz="1450" dirty="0">
                <a:latin typeface="Calibri" panose="020F0502020204030204" pitchFamily="34" charset="0"/>
              </a:rPr>
              <a:t>for the first residence title: EUR </a:t>
            </a:r>
            <a:r>
              <a:rPr lang="en-US" altLang="de-DE" sz="1450" dirty="0" smtClean="0">
                <a:latin typeface="Calibri" panose="020F0502020204030204" pitchFamily="34" charset="0"/>
              </a:rPr>
              <a:t>160.00 </a:t>
            </a:r>
            <a:r>
              <a:rPr lang="en-US" altLang="de-DE" sz="1450" dirty="0">
                <a:latin typeface="Calibri" panose="020F0502020204030204" pitchFamily="34" charset="0"/>
              </a:rPr>
              <a:t>(EUR </a:t>
            </a:r>
            <a:r>
              <a:rPr lang="en-US" altLang="de-DE" sz="1450" dirty="0" smtClean="0">
                <a:latin typeface="Calibri" panose="020F0502020204030204" pitchFamily="34" charset="0"/>
              </a:rPr>
              <a:t>120.00 </a:t>
            </a:r>
            <a:r>
              <a:rPr lang="en-US" altLang="de-DE" sz="1450" dirty="0">
                <a:latin typeface="Calibri" panose="020F0502020204030204" pitchFamily="34" charset="0"/>
              </a:rPr>
              <a:t>when applying at the Austrian representative authority or residence authority; the rest when collecting the residence title). Additional fees may apply.</a:t>
            </a:r>
          </a:p>
          <a:p>
            <a:endParaRPr lang="de-AT" dirty="0"/>
          </a:p>
        </p:txBody>
      </p:sp>
    </p:spTree>
    <p:extLst>
      <p:ext uri="{BB962C8B-B14F-4D97-AF65-F5344CB8AC3E}">
        <p14:creationId xmlns:p14="http://schemas.microsoft.com/office/powerpoint/2010/main" val="379397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BA2E16"/>
                </a:solidFill>
              </a:rPr>
              <a:t>Mobility from other EU-</a:t>
            </a:r>
            <a:r>
              <a:rPr lang="en-US" dirty="0" err="1" smtClean="0">
                <a:solidFill>
                  <a:srgbClr val="BA2E16"/>
                </a:solidFill>
              </a:rPr>
              <a:t>memberstates</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7</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268760"/>
            <a:ext cx="8229600" cy="4822014"/>
          </a:xfrm>
        </p:spPr>
        <p:txBody>
          <a:bodyPr>
            <a:normAutofit fontScale="92500" lnSpcReduction="10000"/>
          </a:bodyPr>
          <a:lstStyle/>
          <a:p>
            <a:pPr marL="342900" lvl="0" indent="-342900">
              <a:buFont typeface="Wingdings" panose="05000000000000000000" pitchFamily="2" charset="2"/>
              <a:buChar char="§"/>
            </a:pPr>
            <a:r>
              <a:rPr lang="de-DE" sz="1800" kern="0" dirty="0">
                <a:solidFill>
                  <a:srgbClr val="000000"/>
                </a:solidFill>
                <a:latin typeface="Calibri" panose="020F0502020204030204" pitchFamily="34" charset="0"/>
              </a:rPr>
              <a:t>Holders </a:t>
            </a:r>
            <a:r>
              <a:rPr lang="de-DE" sz="1800" kern="0" dirty="0" err="1">
                <a:solidFill>
                  <a:srgbClr val="000000"/>
                </a:solidFill>
                <a:latin typeface="Calibri" panose="020F0502020204030204" pitchFamily="34" charset="0"/>
              </a:rPr>
              <a:t>of</a:t>
            </a:r>
            <a:r>
              <a:rPr lang="de-DE" sz="1800" kern="0" dirty="0">
                <a:solidFill>
                  <a:srgbClr val="000000"/>
                </a:solidFill>
                <a:latin typeface="Calibri" panose="020F0502020204030204" pitchFamily="34" charset="0"/>
              </a:rPr>
              <a:t> a valid </a:t>
            </a:r>
            <a:r>
              <a:rPr lang="de-DE" sz="1800" kern="0" dirty="0" err="1">
                <a:solidFill>
                  <a:srgbClr val="000000"/>
                </a:solidFill>
                <a:latin typeface="Calibri" panose="020F0502020204030204" pitchFamily="34" charset="0"/>
              </a:rPr>
              <a:t>residence</a:t>
            </a:r>
            <a:r>
              <a:rPr lang="de-DE" sz="1800" kern="0" dirty="0">
                <a:solidFill>
                  <a:srgbClr val="000000"/>
                </a:solidFill>
                <a:latin typeface="Calibri" panose="020F0502020204030204" pitchFamily="34" charset="0"/>
              </a:rPr>
              <a:t> title „Student“ </a:t>
            </a:r>
            <a:r>
              <a:rPr lang="de-DE" sz="1800" kern="0" dirty="0" err="1">
                <a:solidFill>
                  <a:srgbClr val="000000"/>
                </a:solidFill>
                <a:latin typeface="Calibri" panose="020F0502020204030204" pitchFamily="34" charset="0"/>
              </a:rPr>
              <a:t>from</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another</a:t>
            </a:r>
            <a:r>
              <a:rPr lang="de-DE" sz="1800" kern="0" dirty="0">
                <a:solidFill>
                  <a:srgbClr val="000000"/>
                </a:solidFill>
                <a:latin typeface="Calibri" panose="020F0502020204030204" pitchFamily="34" charset="0"/>
              </a:rPr>
              <a:t> EU-</a:t>
            </a:r>
            <a:r>
              <a:rPr lang="de-DE" sz="1800" kern="0" dirty="0" err="1">
                <a:solidFill>
                  <a:srgbClr val="000000"/>
                </a:solidFill>
                <a:latin typeface="Calibri" panose="020F0502020204030204" pitchFamily="34" charset="0"/>
              </a:rPr>
              <a:t>memberstate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who</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come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to</a:t>
            </a:r>
            <a:r>
              <a:rPr lang="de-DE" sz="1800" kern="0" dirty="0">
                <a:solidFill>
                  <a:srgbClr val="000000"/>
                </a:solidFill>
                <a:latin typeface="Calibri" panose="020F0502020204030204" pitchFamily="34" charset="0"/>
              </a:rPr>
              <a:t> Austria </a:t>
            </a:r>
            <a:r>
              <a:rPr lang="de-DE" sz="1800" kern="0" dirty="0" err="1">
                <a:solidFill>
                  <a:srgbClr val="000000"/>
                </a:solidFill>
                <a:latin typeface="Calibri" panose="020F0502020204030204" pitchFamily="34" charset="0"/>
              </a:rPr>
              <a:t>within</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the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framework</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of</a:t>
            </a:r>
            <a:r>
              <a:rPr lang="de-DE" sz="1800" kern="0" dirty="0">
                <a:solidFill>
                  <a:srgbClr val="000000"/>
                </a:solidFill>
                <a:latin typeface="Calibri" panose="020F0502020204030204" pitchFamily="34" charset="0"/>
              </a:rPr>
              <a:t> an </a:t>
            </a:r>
            <a:r>
              <a:rPr lang="en-GB" sz="1800" kern="0" dirty="0">
                <a:solidFill>
                  <a:srgbClr val="000000"/>
                </a:solidFill>
                <a:latin typeface="Calibri" panose="020F0502020204030204" pitchFamily="34" charset="0"/>
              </a:rPr>
              <a:t>Union or multilateral mobility programme (e.g. </a:t>
            </a:r>
            <a:r>
              <a:rPr lang="en-GB" sz="1800" kern="0" dirty="0" smtClean="0">
                <a:solidFill>
                  <a:srgbClr val="000000"/>
                </a:solidFill>
                <a:latin typeface="Calibri" panose="020F0502020204030204" pitchFamily="34" charset="0"/>
              </a:rPr>
              <a:t>OeAD scholarships, Erasmus </a:t>
            </a:r>
            <a:r>
              <a:rPr lang="en-GB" sz="1800" kern="0" dirty="0">
                <a:solidFill>
                  <a:srgbClr val="000000"/>
                </a:solidFill>
                <a:latin typeface="Calibri" panose="020F0502020204030204" pitchFamily="34" charset="0"/>
              </a:rPr>
              <a:t>plus, Erasmus plus internships) or an agreement between two or more higher education </a:t>
            </a:r>
            <a:r>
              <a:rPr lang="en-GB" sz="1800" kern="0" dirty="0" smtClean="0">
                <a:solidFill>
                  <a:srgbClr val="000000"/>
                </a:solidFill>
                <a:latin typeface="Calibri" panose="020F0502020204030204" pitchFamily="34" charset="0"/>
              </a:rPr>
              <a:t>institutions</a:t>
            </a:r>
          </a:p>
          <a:p>
            <a:pPr marL="342900" lvl="0" indent="-342900">
              <a:buFont typeface="Wingdings" panose="05000000000000000000" pitchFamily="2" charset="2"/>
              <a:buChar char="§"/>
            </a:pPr>
            <a:endParaRPr lang="de-DE" sz="1800" kern="0" dirty="0">
              <a:solidFill>
                <a:srgbClr val="000000"/>
              </a:solidFill>
              <a:latin typeface="Calibri" panose="020F0502020204030204" pitchFamily="34" charset="0"/>
            </a:endParaRPr>
          </a:p>
          <a:p>
            <a:pPr marL="342900" lvl="0" indent="-342900">
              <a:buFont typeface="Wingdings" panose="05000000000000000000" pitchFamily="2" charset="2"/>
              <a:buChar char="§"/>
            </a:pPr>
            <a:r>
              <a:rPr lang="de-DE" sz="1800" kern="0" dirty="0">
                <a:solidFill>
                  <a:srgbClr val="000000"/>
                </a:solidFill>
                <a:latin typeface="Calibri" panose="020F0502020204030204" pitchFamily="34" charset="0"/>
              </a:rPr>
              <a:t>Visa-</a:t>
            </a:r>
            <a:r>
              <a:rPr lang="de-DE" sz="1800" kern="0" dirty="0" err="1">
                <a:solidFill>
                  <a:srgbClr val="000000"/>
                </a:solidFill>
                <a:latin typeface="Calibri" panose="020F0502020204030204" pitchFamily="34" charset="0"/>
              </a:rPr>
              <a:t>free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entry</a:t>
            </a:r>
            <a:r>
              <a:rPr lang="de-DE" sz="1800" kern="0" dirty="0">
                <a:solidFill>
                  <a:srgbClr val="000000"/>
                </a:solidFill>
                <a:latin typeface="Calibri" panose="020F0502020204030204" pitchFamily="34" charset="0"/>
              </a:rPr>
              <a:t> and </a:t>
            </a:r>
            <a:r>
              <a:rPr lang="de-DE" sz="1800" kern="0" dirty="0" err="1">
                <a:solidFill>
                  <a:srgbClr val="000000"/>
                </a:solidFill>
                <a:latin typeface="Calibri" panose="020F0502020204030204" pitchFamily="34" charset="0"/>
              </a:rPr>
              <a:t>stay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for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up</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to</a:t>
            </a:r>
            <a:r>
              <a:rPr lang="de-DE" sz="1800" kern="0" dirty="0">
                <a:solidFill>
                  <a:srgbClr val="000000"/>
                </a:solidFill>
                <a:latin typeface="Calibri" panose="020F0502020204030204" pitchFamily="34" charset="0"/>
              </a:rPr>
              <a:t> </a:t>
            </a:r>
            <a:r>
              <a:rPr lang="de-DE" sz="1800" b="1" kern="0" dirty="0">
                <a:solidFill>
                  <a:srgbClr val="000000"/>
                </a:solidFill>
                <a:latin typeface="Calibri" panose="020F0502020204030204" pitchFamily="34" charset="0"/>
              </a:rPr>
              <a:t>360 </a:t>
            </a:r>
            <a:r>
              <a:rPr lang="de-DE" sz="1800" b="1" kern="0" dirty="0" err="1" smtClean="0">
                <a:solidFill>
                  <a:srgbClr val="000000"/>
                </a:solidFill>
                <a:latin typeface="Calibri" panose="020F0502020204030204" pitchFamily="34" charset="0"/>
              </a:rPr>
              <a:t>days</a:t>
            </a:r>
            <a:endParaRPr lang="de-DE" sz="1800" b="1" kern="0" dirty="0" smtClean="0">
              <a:solidFill>
                <a:srgbClr val="000000"/>
              </a:solidFill>
              <a:latin typeface="Calibri" panose="020F0502020204030204" pitchFamily="34" charset="0"/>
            </a:endParaRPr>
          </a:p>
          <a:p>
            <a:pPr marL="342900" lvl="0" indent="-342900">
              <a:buFont typeface="Wingdings" panose="05000000000000000000" pitchFamily="2" charset="2"/>
              <a:buChar char="§"/>
            </a:pPr>
            <a:endParaRPr lang="de-DE" sz="1800" kern="0" dirty="0">
              <a:solidFill>
                <a:srgbClr val="000000"/>
              </a:solidFill>
              <a:latin typeface="Calibri" panose="020F0502020204030204" pitchFamily="34" charset="0"/>
            </a:endParaRPr>
          </a:p>
          <a:p>
            <a:pPr marL="342900" lvl="0" indent="-342900">
              <a:buFont typeface="Wingdings" panose="05000000000000000000" pitchFamily="2" charset="2"/>
              <a:buChar char="§"/>
            </a:pPr>
            <a:r>
              <a:rPr lang="de-DE" sz="1800" kern="0" dirty="0" err="1">
                <a:solidFill>
                  <a:srgbClr val="000000"/>
                </a:solidFill>
                <a:latin typeface="Calibri" panose="020F0502020204030204" pitchFamily="34" charset="0"/>
              </a:rPr>
              <a:t>Possibility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to</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obtain</a:t>
            </a:r>
            <a:r>
              <a:rPr lang="de-DE" sz="1800" kern="0" dirty="0">
                <a:solidFill>
                  <a:srgbClr val="000000"/>
                </a:solidFill>
                <a:latin typeface="Calibri" panose="020F0502020204030204" pitchFamily="34" charset="0"/>
              </a:rPr>
              <a:t> a </a:t>
            </a:r>
            <a:r>
              <a:rPr lang="de-DE" sz="1800" kern="0" dirty="0" err="1">
                <a:solidFill>
                  <a:srgbClr val="000000"/>
                </a:solidFill>
                <a:latin typeface="Calibri" panose="020F0502020204030204" pitchFamily="34" charset="0"/>
              </a:rPr>
              <a:t>work</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permit</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for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up</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to</a:t>
            </a:r>
            <a:r>
              <a:rPr lang="de-DE" sz="1800" kern="0" dirty="0">
                <a:solidFill>
                  <a:srgbClr val="000000"/>
                </a:solidFill>
                <a:latin typeface="Calibri" panose="020F0502020204030204" pitchFamily="34" charset="0"/>
              </a:rPr>
              <a:t> </a:t>
            </a:r>
            <a:r>
              <a:rPr lang="de-DE" sz="1800" b="1" kern="0" dirty="0">
                <a:solidFill>
                  <a:srgbClr val="000000"/>
                </a:solidFill>
                <a:latin typeface="Calibri" panose="020F0502020204030204" pitchFamily="34" charset="0"/>
              </a:rPr>
              <a:t>20 </a:t>
            </a:r>
            <a:r>
              <a:rPr lang="de-DE" sz="1800" b="1" kern="0" dirty="0" err="1">
                <a:solidFill>
                  <a:srgbClr val="000000"/>
                </a:solidFill>
                <a:latin typeface="Calibri" panose="020F0502020204030204" pitchFamily="34" charset="0"/>
              </a:rPr>
              <a:t>hours</a:t>
            </a:r>
            <a:r>
              <a:rPr lang="de-DE" sz="1800" b="1" kern="0" dirty="0">
                <a:solidFill>
                  <a:srgbClr val="000000"/>
                </a:solidFill>
                <a:latin typeface="Calibri" panose="020F0502020204030204" pitchFamily="34" charset="0"/>
              </a:rPr>
              <a:t>/</a:t>
            </a:r>
            <a:r>
              <a:rPr lang="de-DE" sz="1800" b="1" kern="0" dirty="0" err="1">
                <a:solidFill>
                  <a:srgbClr val="000000"/>
                </a:solidFill>
                <a:latin typeface="Calibri" panose="020F0502020204030204" pitchFamily="34" charset="0"/>
              </a:rPr>
              <a:t>week</a:t>
            </a:r>
            <a:r>
              <a:rPr lang="de-DE" sz="1800" b="1"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without</a:t>
            </a:r>
            <a:r>
              <a:rPr lang="de-DE" sz="1800" kern="0" dirty="0">
                <a:solidFill>
                  <a:srgbClr val="000000"/>
                </a:solidFill>
                <a:latin typeface="Calibri" panose="020F0502020204030204" pitchFamily="34" charset="0"/>
              </a:rPr>
              <a:t> a </a:t>
            </a:r>
            <a:r>
              <a:rPr lang="de-DE" sz="1800" kern="0" dirty="0" err="1">
                <a:solidFill>
                  <a:srgbClr val="000000"/>
                </a:solidFill>
                <a:latin typeface="Calibri" panose="020F0502020204030204" pitchFamily="34" charset="0"/>
              </a:rPr>
              <a:t>labour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market</a:t>
            </a:r>
            <a:r>
              <a:rPr lang="de-DE" sz="1800" kern="0" dirty="0">
                <a:solidFill>
                  <a:srgbClr val="000000"/>
                </a:solidFill>
                <a:latin typeface="Calibri" panose="020F0502020204030204" pitchFamily="34" charset="0"/>
              </a:rPr>
              <a:t> check </a:t>
            </a:r>
            <a:r>
              <a:rPr lang="de-DE" sz="1800" kern="0" dirty="0" smtClean="0">
                <a:solidFill>
                  <a:srgbClr val="000000"/>
                </a:solidFill>
                <a:latin typeface="Calibri" panose="020F0502020204030204" pitchFamily="34" charset="0"/>
              </a:rPr>
              <a:t>(</a:t>
            </a:r>
            <a:r>
              <a:rPr lang="de-DE" sz="1800" kern="0" dirty="0" err="1" smtClean="0">
                <a:solidFill>
                  <a:srgbClr val="000000"/>
                </a:solidFill>
                <a:latin typeface="Calibri" panose="020F0502020204030204" pitchFamily="34" charset="0"/>
              </a:rPr>
              <a:t>as</a:t>
            </a:r>
            <a:r>
              <a:rPr lang="de-DE" sz="1800" kern="0" dirty="0" smtClean="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with</a:t>
            </a:r>
            <a:r>
              <a:rPr lang="de-DE" sz="1800" kern="0" dirty="0">
                <a:solidFill>
                  <a:srgbClr val="000000"/>
                </a:solidFill>
                <a:latin typeface="Calibri" panose="020F0502020204030204" pitchFamily="34" charset="0"/>
              </a:rPr>
              <a:t> a „</a:t>
            </a:r>
            <a:r>
              <a:rPr lang="de-DE" sz="1800" kern="0" dirty="0" err="1">
                <a:solidFill>
                  <a:srgbClr val="000000"/>
                </a:solidFill>
                <a:latin typeface="Calibri" panose="020F0502020204030204" pitchFamily="34" charset="0"/>
              </a:rPr>
              <a:t>Residence</a:t>
            </a:r>
            <a:r>
              <a:rPr lang="de-DE" sz="1800" kern="0" dirty="0">
                <a:solidFill>
                  <a:srgbClr val="000000"/>
                </a:solidFill>
                <a:latin typeface="Calibri" panose="020F0502020204030204" pitchFamily="34" charset="0"/>
              </a:rPr>
              <a:t> Permit – Student“) </a:t>
            </a:r>
            <a:r>
              <a:rPr lang="de-DE" sz="1800" kern="0" dirty="0" err="1">
                <a:solidFill>
                  <a:srgbClr val="000000"/>
                </a:solidFill>
                <a:latin typeface="Calibri" panose="020F0502020204030204" pitchFamily="34" charset="0"/>
              </a:rPr>
              <a:t>if</a:t>
            </a:r>
            <a:r>
              <a:rPr lang="de-DE" sz="1800" kern="0" dirty="0">
                <a:solidFill>
                  <a:srgbClr val="000000"/>
                </a:solidFill>
                <a:latin typeface="Calibri" panose="020F0502020204030204" pitchFamily="34" charset="0"/>
              </a:rPr>
              <a:t> a </a:t>
            </a:r>
            <a:r>
              <a:rPr lang="de-DE" sz="1800" kern="0" dirty="0" err="1">
                <a:solidFill>
                  <a:srgbClr val="000000"/>
                </a:solidFill>
                <a:latin typeface="Calibri" panose="020F0502020204030204" pitchFamily="34" charset="0"/>
              </a:rPr>
              <a:t>work</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permit</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is</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needed</a:t>
            </a:r>
            <a:r>
              <a:rPr lang="de-DE" sz="1800" kern="0" dirty="0">
                <a:solidFill>
                  <a:srgbClr val="000000"/>
                </a:solidFill>
                <a:latin typeface="Calibri" panose="020F0502020204030204" pitchFamily="34" charset="0"/>
              </a:rPr>
              <a:t> (e.g. Erasmus plus</a:t>
            </a:r>
            <a:r>
              <a:rPr lang="de-DE" sz="1800" i="1" kern="0" dirty="0">
                <a:solidFill>
                  <a:srgbClr val="000000"/>
                </a:solidFill>
                <a:latin typeface="Calibri" panose="020F0502020204030204" pitchFamily="34" charset="0"/>
              </a:rPr>
              <a:t> </a:t>
            </a:r>
            <a:r>
              <a:rPr lang="de-DE" sz="1800" i="1" kern="0" dirty="0" err="1" smtClean="0">
                <a:solidFill>
                  <a:srgbClr val="000000"/>
                </a:solidFill>
                <a:latin typeface="Calibri" panose="020F0502020204030204" pitchFamily="34" charset="0"/>
              </a:rPr>
              <a:t>internships</a:t>
            </a:r>
            <a:r>
              <a:rPr lang="de-DE" sz="1800" i="1" kern="0" dirty="0" smtClean="0">
                <a:solidFill>
                  <a:srgbClr val="000000"/>
                </a:solidFill>
                <a:latin typeface="Calibri" panose="020F0502020204030204" pitchFamily="34" charset="0"/>
              </a:rPr>
              <a:t> </a:t>
            </a:r>
            <a:r>
              <a:rPr lang="de-DE" sz="1800" kern="0" dirty="0">
                <a:solidFill>
                  <a:srgbClr val="000000"/>
                </a:solidFill>
                <a:latin typeface="Calibri" panose="020F0502020204030204" pitchFamily="34" charset="0"/>
              </a:rPr>
              <a:t>do not </a:t>
            </a:r>
            <a:r>
              <a:rPr lang="de-DE" sz="1800" kern="0" dirty="0" err="1">
                <a:solidFill>
                  <a:srgbClr val="000000"/>
                </a:solidFill>
                <a:latin typeface="Calibri" panose="020F0502020204030204" pitchFamily="34" charset="0"/>
              </a:rPr>
              <a:t>require</a:t>
            </a:r>
            <a:r>
              <a:rPr lang="de-DE" sz="1800" kern="0" dirty="0">
                <a:solidFill>
                  <a:srgbClr val="000000"/>
                </a:solidFill>
                <a:latin typeface="Calibri" panose="020F0502020204030204" pitchFamily="34" charset="0"/>
              </a:rPr>
              <a:t> a </a:t>
            </a:r>
            <a:r>
              <a:rPr lang="de-DE" sz="1800" kern="0" dirty="0" err="1">
                <a:solidFill>
                  <a:srgbClr val="000000"/>
                </a:solidFill>
                <a:latin typeface="Calibri" panose="020F0502020204030204" pitchFamily="34" charset="0"/>
              </a:rPr>
              <a:t>work</a:t>
            </a:r>
            <a:r>
              <a:rPr lang="de-DE" sz="1800" kern="0" dirty="0">
                <a:solidFill>
                  <a:srgbClr val="000000"/>
                </a:solidFill>
                <a:latin typeface="Calibri" panose="020F0502020204030204" pitchFamily="34" charset="0"/>
              </a:rPr>
              <a:t> </a:t>
            </a:r>
            <a:r>
              <a:rPr lang="de-DE" sz="1800" kern="0" dirty="0" err="1" smtClean="0">
                <a:solidFill>
                  <a:srgbClr val="000000"/>
                </a:solidFill>
                <a:latin typeface="Calibri" panose="020F0502020204030204" pitchFamily="34" charset="0"/>
              </a:rPr>
              <a:t>permit</a:t>
            </a:r>
            <a:r>
              <a:rPr lang="de-DE" sz="1800" kern="0" dirty="0" smtClean="0">
                <a:solidFill>
                  <a:srgbClr val="000000"/>
                </a:solidFill>
                <a:latin typeface="Calibri" panose="020F0502020204030204" pitchFamily="34" charset="0"/>
              </a:rPr>
              <a:t>/</a:t>
            </a:r>
            <a:r>
              <a:rPr lang="de-DE" sz="1800" kern="0" dirty="0" err="1" smtClean="0">
                <a:solidFill>
                  <a:srgbClr val="000000"/>
                </a:solidFill>
                <a:latin typeface="Calibri" panose="020F0502020204030204" pitchFamily="34" charset="0"/>
              </a:rPr>
              <a:t>confirmation</a:t>
            </a:r>
            <a:r>
              <a:rPr lang="de-DE" sz="1800" kern="0" dirty="0" smtClean="0">
                <a:solidFill>
                  <a:srgbClr val="000000"/>
                </a:solidFill>
                <a:latin typeface="Calibri" panose="020F0502020204030204" pitchFamily="34" charset="0"/>
              </a:rPr>
              <a:t> </a:t>
            </a:r>
            <a:r>
              <a:rPr lang="de-DE" sz="1800" kern="0" dirty="0" err="1" smtClean="0">
                <a:solidFill>
                  <a:srgbClr val="000000"/>
                </a:solidFill>
                <a:latin typeface="Calibri" panose="020F0502020204030204" pitchFamily="34" charset="0"/>
              </a:rPr>
              <a:t>of</a:t>
            </a:r>
            <a:r>
              <a:rPr lang="de-DE" sz="1800" kern="0" dirty="0" smtClean="0">
                <a:solidFill>
                  <a:srgbClr val="000000"/>
                </a:solidFill>
                <a:latin typeface="Calibri" panose="020F0502020204030204" pitchFamily="34" charset="0"/>
              </a:rPr>
              <a:t> </a:t>
            </a:r>
            <a:r>
              <a:rPr lang="de-DE" sz="1800" kern="0" dirty="0" err="1" smtClean="0">
                <a:solidFill>
                  <a:srgbClr val="000000"/>
                </a:solidFill>
                <a:latin typeface="Calibri" panose="020F0502020204030204" pitchFamily="34" charset="0"/>
              </a:rPr>
              <a:t>notification</a:t>
            </a:r>
            <a:r>
              <a:rPr lang="de-DE" sz="1800" kern="0" dirty="0" smtClean="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because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they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are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excempted</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from</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the</a:t>
            </a:r>
            <a:r>
              <a:rPr lang="de-DE" sz="1800" kern="0" dirty="0">
                <a:solidFill>
                  <a:srgbClr val="000000"/>
                </a:solidFill>
                <a:latin typeface="Calibri" panose="020F0502020204030204" pitchFamily="34" charset="0"/>
              </a:rPr>
              <a:t> Act </a:t>
            </a:r>
            <a:r>
              <a:rPr lang="de-DE" sz="1800" kern="0" dirty="0" err="1">
                <a:solidFill>
                  <a:srgbClr val="000000"/>
                </a:solidFill>
                <a:latin typeface="Calibri" panose="020F0502020204030204" pitchFamily="34" charset="0"/>
              </a:rPr>
              <a:t>governing</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foreign</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employment</a:t>
            </a:r>
            <a:r>
              <a:rPr lang="de-DE" sz="1800" kern="0" dirty="0">
                <a:solidFill>
                  <a:srgbClr val="000000"/>
                </a:solidFill>
                <a:latin typeface="Calibri" panose="020F0502020204030204" pitchFamily="34" charset="0"/>
              </a:rPr>
              <a:t>) </a:t>
            </a:r>
          </a:p>
          <a:p>
            <a:pPr marL="342900" lvl="0" indent="-342900">
              <a:buFont typeface="Wingdings" panose="05000000000000000000" pitchFamily="2" charset="2"/>
              <a:buChar char="§"/>
            </a:pPr>
            <a:endParaRPr lang="de-DE" sz="1800" kern="0" dirty="0">
              <a:solidFill>
                <a:srgbClr val="000000"/>
              </a:solidFill>
              <a:latin typeface="Calibri" panose="020F0502020204030204" pitchFamily="34" charset="0"/>
            </a:endParaRPr>
          </a:p>
          <a:p>
            <a:pPr marL="342900" lvl="0" indent="-342900">
              <a:buFont typeface="Wingdings" panose="05000000000000000000" pitchFamily="2" charset="2"/>
              <a:buChar char="§"/>
            </a:pPr>
            <a:r>
              <a:rPr lang="de-DE" sz="1800" kern="0" dirty="0" err="1">
                <a:solidFill>
                  <a:srgbClr val="000000"/>
                </a:solidFill>
                <a:latin typeface="Calibri" panose="020F0502020204030204" pitchFamily="34" charset="0"/>
              </a:rPr>
              <a:t>For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longer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stays</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with</a:t>
            </a:r>
            <a:r>
              <a:rPr lang="de-DE" sz="1800" kern="0" dirty="0">
                <a:solidFill>
                  <a:srgbClr val="000000"/>
                </a:solidFill>
                <a:latin typeface="Calibri" panose="020F0502020204030204" pitchFamily="34" charset="0"/>
              </a:rPr>
              <a:t> a </a:t>
            </a:r>
            <a:r>
              <a:rPr lang="de-DE" sz="1800" kern="0" dirty="0" err="1">
                <a:solidFill>
                  <a:srgbClr val="000000"/>
                </a:solidFill>
                <a:latin typeface="Calibri" panose="020F0502020204030204" pitchFamily="34" charset="0"/>
              </a:rPr>
              <a:t>confirmation</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of</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admission</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from</a:t>
            </a:r>
            <a:r>
              <a:rPr lang="de-DE" sz="1800" kern="0" dirty="0">
                <a:solidFill>
                  <a:srgbClr val="000000"/>
                </a:solidFill>
                <a:latin typeface="Calibri" panose="020F0502020204030204" pitchFamily="34" charset="0"/>
              </a:rPr>
              <a:t> an Austrian </a:t>
            </a:r>
            <a:r>
              <a:rPr lang="de-DE" sz="1800" kern="0" dirty="0" err="1">
                <a:solidFill>
                  <a:srgbClr val="000000"/>
                </a:solidFill>
                <a:latin typeface="Calibri" panose="020F0502020204030204" pitchFamily="34" charset="0"/>
              </a:rPr>
              <a:t>higher</a:t>
            </a:r>
            <a:r>
              <a:rPr lang="de-DE" sz="1800" kern="0" dirty="0">
                <a:solidFill>
                  <a:srgbClr val="000000"/>
                </a:solidFill>
                <a:latin typeface="Calibri" panose="020F0502020204030204" pitchFamily="34" charset="0"/>
              </a:rPr>
              <a:t> education </a:t>
            </a:r>
            <a:r>
              <a:rPr lang="de-DE" sz="1800" kern="0" dirty="0" err="1">
                <a:solidFill>
                  <a:srgbClr val="000000"/>
                </a:solidFill>
                <a:latin typeface="Calibri" panose="020F0502020204030204" pitchFamily="34" charset="0"/>
              </a:rPr>
              <a:t>institution</a:t>
            </a:r>
            <a:r>
              <a:rPr lang="de-DE" sz="1800" kern="0" dirty="0">
                <a:solidFill>
                  <a:srgbClr val="000000"/>
                </a:solidFill>
                <a:latin typeface="Calibri" panose="020F0502020204030204" pitchFamily="34" charset="0"/>
              </a:rPr>
              <a:t>:„</a:t>
            </a:r>
            <a:r>
              <a:rPr lang="de-DE" sz="1800" kern="0" dirty="0" err="1">
                <a:solidFill>
                  <a:srgbClr val="000000"/>
                </a:solidFill>
                <a:latin typeface="Calibri" panose="020F0502020204030204" pitchFamily="34" charset="0"/>
              </a:rPr>
              <a:t>Residence</a:t>
            </a:r>
            <a:r>
              <a:rPr lang="de-DE" sz="1800" kern="0" dirty="0">
                <a:solidFill>
                  <a:srgbClr val="000000"/>
                </a:solidFill>
                <a:latin typeface="Calibri" panose="020F0502020204030204" pitchFamily="34" charset="0"/>
              </a:rPr>
              <a:t> Permit – Student</a:t>
            </a:r>
            <a:r>
              <a:rPr lang="de-DE" sz="1800" kern="0" dirty="0" smtClean="0">
                <a:solidFill>
                  <a:srgbClr val="000000"/>
                </a:solidFill>
                <a:latin typeface="Calibri" panose="020F0502020204030204" pitchFamily="34" charset="0"/>
              </a:rPr>
              <a:t>“</a:t>
            </a:r>
          </a:p>
          <a:p>
            <a:pPr marL="342900" lvl="0" indent="-342900">
              <a:buFont typeface="Wingdings" panose="05000000000000000000" pitchFamily="2" charset="2"/>
              <a:buChar char="§"/>
            </a:pPr>
            <a:endParaRPr lang="de-DE" sz="1800" kern="0" dirty="0">
              <a:solidFill>
                <a:srgbClr val="000000"/>
              </a:solidFill>
              <a:latin typeface="Calibri" panose="020F0502020204030204" pitchFamily="34" charset="0"/>
            </a:endParaRPr>
          </a:p>
          <a:p>
            <a:pPr marL="342900" lvl="0" indent="-342900">
              <a:buFont typeface="Wingdings" panose="05000000000000000000" pitchFamily="2" charset="2"/>
              <a:buChar char="§"/>
            </a:pPr>
            <a:r>
              <a:rPr lang="de-DE" sz="1800" b="1" kern="0" dirty="0">
                <a:solidFill>
                  <a:srgbClr val="000000"/>
                </a:solidFill>
                <a:latin typeface="Calibri" panose="020F0502020204030204" pitchFamily="34" charset="0"/>
              </a:rPr>
              <a:t>Family </a:t>
            </a:r>
            <a:r>
              <a:rPr lang="de-DE" sz="1800" b="1" kern="0" dirty="0" err="1">
                <a:solidFill>
                  <a:srgbClr val="000000"/>
                </a:solidFill>
                <a:latin typeface="Calibri" panose="020F0502020204030204" pitchFamily="34" charset="0"/>
              </a:rPr>
              <a:t>members</a:t>
            </a:r>
            <a:r>
              <a:rPr lang="de-DE" sz="1800" b="1"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are</a:t>
            </a:r>
            <a:r>
              <a:rPr lang="de-DE" sz="1800" kern="0" dirty="0">
                <a:solidFill>
                  <a:srgbClr val="000000"/>
                </a:solidFill>
                <a:latin typeface="Calibri" panose="020F0502020204030204" pitchFamily="34" charset="0"/>
              </a:rPr>
              <a:t> not </a:t>
            </a:r>
            <a:r>
              <a:rPr lang="de-DE" sz="1800" kern="0" dirty="0" err="1">
                <a:solidFill>
                  <a:srgbClr val="000000"/>
                </a:solidFill>
                <a:latin typeface="Calibri" panose="020F0502020204030204" pitchFamily="34" charset="0"/>
              </a:rPr>
              <a:t>entitled</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to</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take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part</a:t>
            </a:r>
            <a:r>
              <a:rPr lang="de-DE" sz="1800" kern="0" dirty="0">
                <a:solidFill>
                  <a:srgbClr val="000000"/>
                </a:solidFill>
                <a:latin typeface="Calibri" panose="020F0502020204030204" pitchFamily="34" charset="0"/>
              </a:rPr>
              <a:t> in </a:t>
            </a:r>
            <a:r>
              <a:rPr lang="de-DE" sz="1800" kern="0" dirty="0" err="1">
                <a:solidFill>
                  <a:srgbClr val="000000"/>
                </a:solidFill>
                <a:latin typeface="Calibri" panose="020F0502020204030204" pitchFamily="34" charset="0"/>
              </a:rPr>
              <a:t>the</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mobility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they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may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however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apply</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for</a:t>
            </a:r>
            <a:r>
              <a:rPr lang="de-DE" sz="1800" kern="0" dirty="0">
                <a:solidFill>
                  <a:srgbClr val="000000"/>
                </a:solidFill>
                <a:latin typeface="Calibri" panose="020F0502020204030204" pitchFamily="34" charset="0"/>
              </a:rPr>
              <a:t> an </a:t>
            </a:r>
            <a:r>
              <a:rPr lang="de-DE" sz="1800" kern="0" dirty="0" err="1">
                <a:solidFill>
                  <a:srgbClr val="000000"/>
                </a:solidFill>
                <a:latin typeface="Calibri" panose="020F0502020204030204" pitchFamily="34" charset="0"/>
              </a:rPr>
              <a:t>independent</a:t>
            </a:r>
            <a:r>
              <a:rPr lang="de-DE" sz="1800" kern="0" dirty="0">
                <a:solidFill>
                  <a:srgbClr val="000000"/>
                </a:solidFill>
                <a:latin typeface="Calibri" panose="020F0502020204030204" pitchFamily="34" charset="0"/>
              </a:rPr>
              <a:t> visa </a:t>
            </a:r>
            <a:r>
              <a:rPr lang="de-DE" sz="1800" kern="0" dirty="0" err="1">
                <a:solidFill>
                  <a:srgbClr val="000000"/>
                </a:solidFill>
                <a:latin typeface="Calibri" panose="020F0502020204030204" pitchFamily="34" charset="0"/>
              </a:rPr>
              <a:t>or</a:t>
            </a:r>
            <a:r>
              <a:rPr lang="de-DE" sz="1800" kern="0" dirty="0">
                <a:solidFill>
                  <a:srgbClr val="000000"/>
                </a:solidFill>
                <a:latin typeface="Calibri" panose="020F0502020204030204" pitchFamily="34" charset="0"/>
              </a:rPr>
              <a:t> </a:t>
            </a:r>
            <a:r>
              <a:rPr lang="de-DE" sz="1800" kern="0" dirty="0" err="1">
                <a:solidFill>
                  <a:srgbClr val="000000"/>
                </a:solidFill>
                <a:latin typeface="Calibri" panose="020F0502020204030204" pitchFamily="34" charset="0"/>
              </a:rPr>
              <a:t>residence</a:t>
            </a:r>
            <a:r>
              <a:rPr lang="de-DE" sz="1800" kern="0" dirty="0">
                <a:solidFill>
                  <a:srgbClr val="000000"/>
                </a:solidFill>
                <a:latin typeface="Calibri" panose="020F0502020204030204" pitchFamily="34" charset="0"/>
              </a:rPr>
              <a:t> title)</a:t>
            </a:r>
            <a:endParaRPr lang="de-AT" sz="1800" kern="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1585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uppieren 43"/>
          <p:cNvGrpSpPr/>
          <p:nvPr/>
        </p:nvGrpSpPr>
        <p:grpSpPr>
          <a:xfrm>
            <a:off x="898112" y="620689"/>
            <a:ext cx="7138151" cy="5313636"/>
            <a:chOff x="898112" y="620689"/>
            <a:chExt cx="7138151" cy="5313636"/>
          </a:xfrm>
        </p:grpSpPr>
        <p:sp>
          <p:nvSpPr>
            <p:cNvPr id="5" name="AutoShape 37"/>
            <p:cNvSpPr>
              <a:spLocks noChangeArrowheads="1"/>
            </p:cNvSpPr>
            <p:nvPr/>
          </p:nvSpPr>
          <p:spPr bwMode="auto">
            <a:xfrm>
              <a:off x="3468365" y="620689"/>
              <a:ext cx="1756179" cy="725577"/>
            </a:xfrm>
            <a:prstGeom prst="roundRect">
              <a:avLst>
                <a:gd name="adj" fmla="val 16667"/>
              </a:avLst>
            </a:prstGeom>
            <a:solidFill>
              <a:srgbClr val="B92E16"/>
            </a:solidFill>
            <a:ln w="9525">
              <a:noFill/>
              <a:round/>
              <a:headEnd/>
              <a:tailEnd/>
            </a:ln>
          </p:spPr>
          <p:txBody>
            <a:bodyPr vert="horz" wrap="square" lIns="91440" tIns="45720" rIns="91440" bIns="45720" numCol="1" anchor="ctr" anchorCtr="0" compatLnSpc="1">
              <a:prstTxWarp prst="textNoShape">
                <a:avLst/>
              </a:prstTxWarp>
            </a:bodyPr>
            <a:lstStyle/>
            <a:p>
              <a:pPr algn="ctr"/>
              <a:r>
                <a:rPr lang="de-DE" dirty="0" err="1" smtClean="0">
                  <a:solidFill>
                    <a:prstClr val="white"/>
                  </a:solidFill>
                </a:rPr>
                <a:t>Students</a:t>
              </a:r>
              <a:r>
                <a:rPr lang="de-DE" dirty="0" smtClean="0">
                  <a:solidFill>
                    <a:prstClr val="white"/>
                  </a:solidFill>
                </a:rPr>
                <a:t> </a:t>
              </a:r>
              <a:r>
                <a:rPr lang="de-DE" dirty="0" err="1" smtClean="0">
                  <a:solidFill>
                    <a:prstClr val="white"/>
                  </a:solidFill>
                </a:rPr>
                <a:t>from</a:t>
              </a:r>
              <a:r>
                <a:rPr lang="de-DE" dirty="0" smtClean="0">
                  <a:solidFill>
                    <a:prstClr val="white"/>
                  </a:solidFill>
                </a:rPr>
                <a:t> </a:t>
              </a:r>
              <a:r>
                <a:rPr lang="de-DE" dirty="0" err="1" smtClean="0">
                  <a:solidFill>
                    <a:prstClr val="white"/>
                  </a:solidFill>
                </a:rPr>
                <a:t>third</a:t>
              </a:r>
              <a:r>
                <a:rPr lang="de-DE" dirty="0" smtClean="0">
                  <a:solidFill>
                    <a:prstClr val="white"/>
                  </a:solidFill>
                </a:rPr>
                <a:t> countries</a:t>
              </a:r>
              <a:endParaRPr lang="de-AT" dirty="0" smtClean="0">
                <a:solidFill>
                  <a:prstClr val="white"/>
                </a:solidFill>
              </a:endParaRPr>
            </a:p>
          </p:txBody>
        </p:sp>
        <p:sp>
          <p:nvSpPr>
            <p:cNvPr id="6" name="Line 33"/>
            <p:cNvSpPr>
              <a:spLocks noChangeShapeType="1"/>
            </p:cNvSpPr>
            <p:nvPr/>
          </p:nvSpPr>
          <p:spPr bwMode="auto">
            <a:xfrm>
              <a:off x="5229692" y="1346266"/>
              <a:ext cx="423281" cy="2825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7" name="Line 29"/>
            <p:cNvSpPr>
              <a:spLocks noChangeShapeType="1"/>
            </p:cNvSpPr>
            <p:nvPr/>
          </p:nvSpPr>
          <p:spPr bwMode="auto">
            <a:xfrm flipH="1">
              <a:off x="3149677" y="1346268"/>
              <a:ext cx="364375" cy="2102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8" name="Line 32"/>
            <p:cNvSpPr>
              <a:spLocks noChangeShapeType="1"/>
            </p:cNvSpPr>
            <p:nvPr/>
          </p:nvSpPr>
          <p:spPr bwMode="auto">
            <a:xfrm>
              <a:off x="4192455" y="2550070"/>
              <a:ext cx="0" cy="22570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9" name="Line 6"/>
            <p:cNvSpPr>
              <a:spLocks noChangeShapeType="1"/>
            </p:cNvSpPr>
            <p:nvPr/>
          </p:nvSpPr>
          <p:spPr bwMode="auto">
            <a:xfrm>
              <a:off x="2527831" y="2508639"/>
              <a:ext cx="0" cy="2309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10" name="Line 21"/>
            <p:cNvSpPr>
              <a:spLocks noChangeShapeType="1"/>
            </p:cNvSpPr>
            <p:nvPr/>
          </p:nvSpPr>
          <p:spPr bwMode="auto">
            <a:xfrm>
              <a:off x="7506755" y="5145615"/>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11" name="AutoShape 37"/>
            <p:cNvSpPr>
              <a:spLocks noChangeArrowheads="1"/>
            </p:cNvSpPr>
            <p:nvPr/>
          </p:nvSpPr>
          <p:spPr bwMode="auto">
            <a:xfrm>
              <a:off x="898112" y="1556477"/>
              <a:ext cx="2259237" cy="1975555"/>
            </a:xfrm>
            <a:prstGeom prst="roundRect">
              <a:avLst>
                <a:gd name="adj" fmla="val 16667"/>
              </a:avLst>
            </a:prstGeom>
            <a:solidFill>
              <a:srgbClr val="B92E16"/>
            </a:solidFill>
            <a:ln w="9525">
              <a:noFill/>
              <a:round/>
              <a:headEnd/>
              <a:tailEnd/>
            </a:ln>
          </p:spPr>
          <p:txBody>
            <a:bodyPr vert="horz" wrap="square" lIns="91440" tIns="45720" rIns="91440" bIns="45720" numCol="1" anchor="ctr" anchorCtr="0" compatLnSpc="1">
              <a:prstTxWarp prst="textNoShape">
                <a:avLst/>
              </a:prstTxWarp>
            </a:bodyPr>
            <a:lstStyle/>
            <a:p>
              <a:r>
                <a:rPr lang="de-AT" sz="1000" dirty="0" err="1" smtClean="0">
                  <a:solidFill>
                    <a:prstClr val="white"/>
                  </a:solidFill>
                </a:rPr>
                <a:t>Students</a:t>
              </a:r>
              <a:endParaRPr lang="de-AT" sz="1000" dirty="0" smtClean="0">
                <a:solidFill>
                  <a:prstClr val="white"/>
                </a:solidFill>
              </a:endParaRPr>
            </a:p>
            <a:p>
              <a:pPr marL="171450" indent="-171450">
                <a:buFont typeface="Arial" panose="020B0604020202020204" pitchFamily="34" charset="0"/>
                <a:buChar char="•"/>
              </a:pPr>
              <a:r>
                <a:rPr lang="de-AT" sz="1000" dirty="0" err="1" smtClean="0">
                  <a:solidFill>
                    <a:prstClr val="white"/>
                  </a:solidFill>
                </a:rPr>
                <a:t>with</a:t>
              </a:r>
              <a:r>
                <a:rPr lang="de-AT" sz="1000" dirty="0" smtClean="0">
                  <a:solidFill>
                    <a:prstClr val="white"/>
                  </a:solidFill>
                </a:rPr>
                <a:t> a </a:t>
              </a:r>
              <a:r>
                <a:rPr lang="de-AT" sz="1000" dirty="0" err="1" smtClean="0">
                  <a:solidFill>
                    <a:prstClr val="white"/>
                  </a:solidFill>
                </a:rPr>
                <a:t>confirmation</a:t>
              </a:r>
              <a:r>
                <a:rPr lang="de-AT" sz="1000" dirty="0" smtClean="0">
                  <a:solidFill>
                    <a:prstClr val="white"/>
                  </a:solidFill>
                </a:rPr>
                <a:t> </a:t>
              </a:r>
              <a:r>
                <a:rPr lang="de-AT" sz="1000" dirty="0" err="1" smtClean="0">
                  <a:solidFill>
                    <a:prstClr val="white"/>
                  </a:solidFill>
                </a:rPr>
                <a:t>of</a:t>
              </a:r>
              <a:r>
                <a:rPr lang="de-AT" sz="1000" dirty="0" smtClean="0">
                  <a:solidFill>
                    <a:prstClr val="white"/>
                  </a:solidFill>
                </a:rPr>
                <a:t> </a:t>
              </a:r>
              <a:r>
                <a:rPr lang="de-AT" sz="1000" dirty="0" err="1" smtClean="0">
                  <a:solidFill>
                    <a:prstClr val="white"/>
                  </a:solidFill>
                </a:rPr>
                <a:t>admission</a:t>
              </a:r>
              <a:r>
                <a:rPr lang="de-AT" sz="1000" dirty="0" smtClean="0">
                  <a:solidFill>
                    <a:prstClr val="white"/>
                  </a:solidFill>
                </a:rPr>
                <a:t> </a:t>
              </a:r>
              <a:r>
                <a:rPr lang="de-AT" sz="1000" dirty="0" err="1" smtClean="0">
                  <a:solidFill>
                    <a:prstClr val="white"/>
                  </a:solidFill>
                </a:rPr>
                <a:t>from</a:t>
              </a:r>
              <a:r>
                <a:rPr lang="de-AT" sz="1000" dirty="0" smtClean="0">
                  <a:solidFill>
                    <a:prstClr val="white"/>
                  </a:solidFill>
                </a:rPr>
                <a:t> an Austrian </a:t>
              </a:r>
              <a:r>
                <a:rPr lang="de-AT" sz="1000" dirty="0" err="1" smtClean="0">
                  <a:solidFill>
                    <a:prstClr val="white"/>
                  </a:solidFill>
                </a:rPr>
                <a:t>higher</a:t>
              </a:r>
              <a:r>
                <a:rPr lang="de-AT" sz="1000" dirty="0" smtClean="0">
                  <a:solidFill>
                    <a:prstClr val="white"/>
                  </a:solidFill>
                </a:rPr>
                <a:t> education </a:t>
              </a:r>
              <a:r>
                <a:rPr lang="de-AT" sz="1000" dirty="0" err="1" smtClean="0">
                  <a:solidFill>
                    <a:prstClr val="white"/>
                  </a:solidFill>
                </a:rPr>
                <a:t>institution</a:t>
              </a:r>
              <a:endParaRPr lang="de-AT" sz="1000" dirty="0" smtClean="0">
                <a:solidFill>
                  <a:prstClr val="white"/>
                </a:solidFill>
              </a:endParaRPr>
            </a:p>
            <a:p>
              <a:pPr marL="171450" indent="-171450">
                <a:buFont typeface="Arial" panose="020B0604020202020204" pitchFamily="34" charset="0"/>
                <a:buChar char="•"/>
              </a:pPr>
              <a:r>
                <a:rPr lang="de-AT" sz="1000" dirty="0" err="1">
                  <a:solidFill>
                    <a:prstClr val="white"/>
                  </a:solidFill>
                </a:rPr>
                <a:t>w</a:t>
              </a:r>
              <a:r>
                <a:rPr lang="de-AT" sz="1000" dirty="0" err="1" smtClean="0">
                  <a:solidFill>
                    <a:prstClr val="white"/>
                  </a:solidFill>
                </a:rPr>
                <a:t>ho</a:t>
              </a:r>
              <a:r>
                <a:rPr lang="de-AT" sz="1000" dirty="0" smtClean="0">
                  <a:solidFill>
                    <a:prstClr val="white"/>
                  </a:solidFill>
                </a:rPr>
                <a:t> do not </a:t>
              </a:r>
              <a:r>
                <a:rPr lang="de-AT" sz="1000" dirty="0" err="1" smtClean="0">
                  <a:solidFill>
                    <a:prstClr val="white"/>
                  </a:solidFill>
                </a:rPr>
                <a:t>take</a:t>
              </a:r>
              <a:r>
                <a:rPr lang="de-AT" sz="1000" dirty="0" smtClean="0">
                  <a:solidFill>
                    <a:prstClr val="white"/>
                  </a:solidFill>
                </a:rPr>
                <a:t> </a:t>
              </a:r>
              <a:r>
                <a:rPr lang="de-AT" sz="1000" dirty="0" err="1" smtClean="0">
                  <a:solidFill>
                    <a:prstClr val="white"/>
                  </a:solidFill>
                </a:rPr>
                <a:t>part</a:t>
              </a:r>
              <a:r>
                <a:rPr lang="de-AT" sz="1000" dirty="0" smtClean="0">
                  <a:solidFill>
                    <a:prstClr val="white"/>
                  </a:solidFill>
                </a:rPr>
                <a:t> in a Mobility Programme </a:t>
              </a:r>
              <a:r>
                <a:rPr lang="de-AT" sz="1000" dirty="0" err="1" smtClean="0">
                  <a:solidFill>
                    <a:prstClr val="white"/>
                  </a:solidFill>
                </a:rPr>
                <a:t>or</a:t>
              </a:r>
              <a:endParaRPr lang="de-AT" sz="1000" dirty="0" smtClean="0">
                <a:solidFill>
                  <a:prstClr val="white"/>
                </a:solidFill>
              </a:endParaRPr>
            </a:p>
            <a:p>
              <a:pPr marL="171450" indent="-171450">
                <a:buFont typeface="Arial" panose="020B0604020202020204" pitchFamily="34" charset="0"/>
                <a:buChar char="•"/>
              </a:pPr>
              <a:r>
                <a:rPr lang="de-DE" sz="1000" dirty="0" smtClean="0">
                  <a:solidFill>
                    <a:prstClr val="white"/>
                  </a:solidFill>
                </a:rPr>
                <a:t>an </a:t>
              </a:r>
              <a:r>
                <a:rPr lang="de-DE" sz="1000" dirty="0" err="1" smtClean="0">
                  <a:solidFill>
                    <a:prstClr val="white"/>
                  </a:solidFill>
                </a:rPr>
                <a:t>agreement</a:t>
              </a:r>
              <a:r>
                <a:rPr lang="de-DE" sz="1000" dirty="0" smtClean="0">
                  <a:solidFill>
                    <a:prstClr val="white"/>
                  </a:solidFill>
                </a:rPr>
                <a:t> </a:t>
              </a:r>
              <a:r>
                <a:rPr lang="de-DE" sz="1000" dirty="0" err="1" smtClean="0">
                  <a:solidFill>
                    <a:prstClr val="white"/>
                  </a:solidFill>
                </a:rPr>
                <a:t>between</a:t>
              </a:r>
              <a:r>
                <a:rPr lang="de-DE" sz="1000" dirty="0" smtClean="0">
                  <a:solidFill>
                    <a:prstClr val="white"/>
                  </a:solidFill>
                </a:rPr>
                <a:t> </a:t>
              </a:r>
              <a:r>
                <a:rPr lang="de-DE" sz="1000" dirty="0" err="1" smtClean="0">
                  <a:solidFill>
                    <a:prstClr val="white"/>
                  </a:solidFill>
                </a:rPr>
                <a:t>two</a:t>
              </a:r>
              <a:r>
                <a:rPr lang="de-DE" sz="1000" dirty="0" smtClean="0">
                  <a:solidFill>
                    <a:prstClr val="white"/>
                  </a:solidFill>
                </a:rPr>
                <a:t> </a:t>
              </a:r>
              <a:r>
                <a:rPr lang="de-DE" sz="1000" dirty="0" err="1" smtClean="0">
                  <a:solidFill>
                    <a:prstClr val="white"/>
                  </a:solidFill>
                </a:rPr>
                <a:t>or</a:t>
              </a:r>
              <a:r>
                <a:rPr lang="de-DE" sz="1000" dirty="0" smtClean="0">
                  <a:solidFill>
                    <a:prstClr val="white"/>
                  </a:solidFill>
                </a:rPr>
                <a:t> </a:t>
              </a:r>
              <a:r>
                <a:rPr lang="de-DE" sz="1000" dirty="0" err="1" smtClean="0">
                  <a:solidFill>
                    <a:prstClr val="white"/>
                  </a:solidFill>
                </a:rPr>
                <a:t>more</a:t>
              </a:r>
              <a:r>
                <a:rPr lang="de-DE" sz="1000" dirty="0" smtClean="0">
                  <a:solidFill>
                    <a:prstClr val="white"/>
                  </a:solidFill>
                </a:rPr>
                <a:t> </a:t>
              </a:r>
              <a:r>
                <a:rPr lang="de-DE" sz="1000" dirty="0" err="1" smtClean="0">
                  <a:solidFill>
                    <a:prstClr val="white"/>
                  </a:solidFill>
                </a:rPr>
                <a:t>higher</a:t>
              </a:r>
              <a:r>
                <a:rPr lang="de-DE" sz="1000" dirty="0" smtClean="0">
                  <a:solidFill>
                    <a:prstClr val="white"/>
                  </a:solidFill>
                </a:rPr>
                <a:t> education </a:t>
              </a:r>
              <a:r>
                <a:rPr lang="de-DE" sz="1000" dirty="0" err="1" smtClean="0">
                  <a:solidFill>
                    <a:prstClr val="white"/>
                  </a:solidFill>
                </a:rPr>
                <a:t>institutions</a:t>
              </a:r>
              <a:endParaRPr lang="de-AT" sz="1000" dirty="0">
                <a:solidFill>
                  <a:prstClr val="white"/>
                </a:solidFill>
              </a:endParaRPr>
            </a:p>
          </p:txBody>
        </p:sp>
        <p:sp>
          <p:nvSpPr>
            <p:cNvPr id="12" name="AutoShape 37"/>
            <p:cNvSpPr>
              <a:spLocks noChangeArrowheads="1"/>
            </p:cNvSpPr>
            <p:nvPr/>
          </p:nvSpPr>
          <p:spPr bwMode="auto">
            <a:xfrm>
              <a:off x="3301464" y="1553684"/>
              <a:ext cx="2240614" cy="2058822"/>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t" anchorCtr="0" compatLnSpc="1">
              <a:prstTxWarp prst="textNoShape">
                <a:avLst/>
              </a:prstTxWarp>
            </a:bodyPr>
            <a:lstStyle/>
            <a:p>
              <a:r>
                <a:rPr lang="de-AT" sz="1000" dirty="0" err="1" smtClean="0">
                  <a:solidFill>
                    <a:prstClr val="white"/>
                  </a:solidFill>
                </a:rPr>
                <a:t>Students</a:t>
              </a:r>
              <a:endParaRPr lang="de-AT" sz="1000" dirty="0" smtClean="0">
                <a:solidFill>
                  <a:prstClr val="white"/>
                </a:solidFill>
              </a:endParaRPr>
            </a:p>
            <a:p>
              <a:pPr marL="171450" indent="-171450">
                <a:buFont typeface="Arial" panose="020B0604020202020204" pitchFamily="34" charset="0"/>
                <a:buChar char="•"/>
              </a:pPr>
              <a:r>
                <a:rPr lang="de-AT" sz="1000" dirty="0" err="1">
                  <a:solidFill>
                    <a:prstClr val="white"/>
                  </a:solidFill>
                </a:rPr>
                <a:t>w</a:t>
              </a:r>
              <a:r>
                <a:rPr lang="de-AT" sz="1000" dirty="0" err="1" smtClean="0">
                  <a:solidFill>
                    <a:prstClr val="white"/>
                  </a:solidFill>
                </a:rPr>
                <a:t>ith</a:t>
              </a:r>
              <a:r>
                <a:rPr lang="de-AT" sz="1000" dirty="0" smtClean="0">
                  <a:solidFill>
                    <a:prstClr val="white"/>
                  </a:solidFill>
                </a:rPr>
                <a:t> a </a:t>
              </a:r>
              <a:r>
                <a:rPr lang="de-AT" sz="1000" dirty="0" err="1" smtClean="0">
                  <a:solidFill>
                    <a:prstClr val="white"/>
                  </a:solidFill>
                </a:rPr>
                <a:t>confirmation</a:t>
              </a:r>
              <a:r>
                <a:rPr lang="de-AT" sz="1000" dirty="0" smtClean="0">
                  <a:solidFill>
                    <a:prstClr val="white"/>
                  </a:solidFill>
                </a:rPr>
                <a:t>  </a:t>
              </a:r>
              <a:r>
                <a:rPr lang="de-AT" sz="1000" dirty="0" err="1" smtClean="0">
                  <a:solidFill>
                    <a:prstClr val="white"/>
                  </a:solidFill>
                </a:rPr>
                <a:t>of</a:t>
              </a:r>
              <a:r>
                <a:rPr lang="de-AT" sz="1000" dirty="0" smtClean="0">
                  <a:solidFill>
                    <a:prstClr val="white"/>
                  </a:solidFill>
                </a:rPr>
                <a:t> </a:t>
              </a:r>
              <a:r>
                <a:rPr lang="de-AT" sz="1000" dirty="0" err="1" smtClean="0">
                  <a:solidFill>
                    <a:prstClr val="white"/>
                  </a:solidFill>
                </a:rPr>
                <a:t>admission</a:t>
              </a:r>
              <a:r>
                <a:rPr lang="de-AT" sz="1000" dirty="0" smtClean="0">
                  <a:solidFill>
                    <a:prstClr val="white"/>
                  </a:solidFill>
                </a:rPr>
                <a:t> </a:t>
              </a:r>
              <a:r>
                <a:rPr lang="de-AT" sz="1000" dirty="0" err="1" smtClean="0">
                  <a:solidFill>
                    <a:prstClr val="white"/>
                  </a:solidFill>
                </a:rPr>
                <a:t>from</a:t>
              </a:r>
              <a:r>
                <a:rPr lang="de-AT" sz="1000" dirty="0" smtClean="0">
                  <a:solidFill>
                    <a:prstClr val="white"/>
                  </a:solidFill>
                </a:rPr>
                <a:t> an Austrian </a:t>
              </a:r>
              <a:r>
                <a:rPr lang="de-AT" sz="1000" dirty="0" err="1" smtClean="0">
                  <a:solidFill>
                    <a:prstClr val="white"/>
                  </a:solidFill>
                </a:rPr>
                <a:t>higher</a:t>
              </a:r>
              <a:r>
                <a:rPr lang="de-AT" sz="1000" dirty="0" smtClean="0">
                  <a:solidFill>
                    <a:prstClr val="white"/>
                  </a:solidFill>
                </a:rPr>
                <a:t> education </a:t>
              </a:r>
              <a:r>
                <a:rPr lang="de-AT" sz="1000" dirty="0" err="1" smtClean="0">
                  <a:solidFill>
                    <a:prstClr val="white"/>
                  </a:solidFill>
                </a:rPr>
                <a:t>institution</a:t>
              </a:r>
              <a:endParaRPr lang="de-AT" sz="1000" dirty="0">
                <a:solidFill>
                  <a:prstClr val="white"/>
                </a:solidFill>
              </a:endParaRPr>
            </a:p>
            <a:p>
              <a:pPr marL="171450" indent="-171450">
                <a:buFont typeface="Arial" panose="020B0604020202020204" pitchFamily="34" charset="0"/>
                <a:buChar char="•"/>
              </a:pPr>
              <a:r>
                <a:rPr lang="de-AT" sz="1000" dirty="0" err="1">
                  <a:solidFill>
                    <a:prstClr val="white"/>
                  </a:solidFill>
                </a:rPr>
                <a:t>w</a:t>
              </a:r>
              <a:r>
                <a:rPr lang="de-AT" sz="1000" dirty="0" err="1" smtClean="0">
                  <a:solidFill>
                    <a:prstClr val="white"/>
                  </a:solidFill>
                </a:rPr>
                <a:t>ho</a:t>
              </a:r>
              <a:r>
                <a:rPr lang="de-AT" sz="1000" dirty="0" smtClean="0">
                  <a:solidFill>
                    <a:prstClr val="white"/>
                  </a:solidFill>
                </a:rPr>
                <a:t> </a:t>
              </a:r>
              <a:r>
                <a:rPr lang="de-AT" sz="1000" dirty="0" err="1" smtClean="0">
                  <a:solidFill>
                    <a:prstClr val="white"/>
                  </a:solidFill>
                </a:rPr>
                <a:t>take</a:t>
              </a:r>
              <a:r>
                <a:rPr lang="de-AT" sz="1000" dirty="0" smtClean="0">
                  <a:solidFill>
                    <a:prstClr val="white"/>
                  </a:solidFill>
                </a:rPr>
                <a:t> </a:t>
              </a:r>
              <a:r>
                <a:rPr lang="de-AT" sz="1000" dirty="0" err="1" smtClean="0">
                  <a:solidFill>
                    <a:prstClr val="white"/>
                  </a:solidFill>
                </a:rPr>
                <a:t>part</a:t>
              </a:r>
              <a:r>
                <a:rPr lang="de-AT" sz="1000" dirty="0" smtClean="0">
                  <a:solidFill>
                    <a:prstClr val="white"/>
                  </a:solidFill>
                </a:rPr>
                <a:t> in a Mobility </a:t>
              </a:r>
              <a:r>
                <a:rPr lang="de-AT" sz="1000" dirty="0" err="1" smtClean="0">
                  <a:solidFill>
                    <a:prstClr val="white"/>
                  </a:solidFill>
                </a:rPr>
                <a:t>programme</a:t>
              </a:r>
              <a:r>
                <a:rPr lang="de-AT" sz="1000" dirty="0" smtClean="0">
                  <a:solidFill>
                    <a:prstClr val="white"/>
                  </a:solidFill>
                </a:rPr>
                <a:t> </a:t>
              </a:r>
              <a:r>
                <a:rPr lang="de-AT" sz="1000" dirty="0" err="1" smtClean="0">
                  <a:solidFill>
                    <a:prstClr val="white"/>
                  </a:solidFill>
                </a:rPr>
                <a:t>or</a:t>
              </a:r>
              <a:endParaRPr lang="de-AT" sz="1000" dirty="0" smtClean="0">
                <a:solidFill>
                  <a:prstClr val="white"/>
                </a:solidFill>
              </a:endParaRPr>
            </a:p>
            <a:p>
              <a:pPr marL="171450" indent="-171450">
                <a:buFont typeface="Arial" panose="020B0604020202020204" pitchFamily="34" charset="0"/>
                <a:buChar char="•"/>
              </a:pPr>
              <a:r>
                <a:rPr lang="de-AT" sz="1000" dirty="0">
                  <a:solidFill>
                    <a:prstClr val="white"/>
                  </a:solidFill>
                </a:rPr>
                <a:t>a</a:t>
              </a:r>
              <a:r>
                <a:rPr lang="de-AT" sz="1000" dirty="0" smtClean="0">
                  <a:solidFill>
                    <a:prstClr val="white"/>
                  </a:solidFill>
                </a:rPr>
                <a:t>n </a:t>
              </a:r>
              <a:r>
                <a:rPr lang="de-AT" sz="1000" dirty="0" err="1" smtClean="0">
                  <a:solidFill>
                    <a:prstClr val="white"/>
                  </a:solidFill>
                </a:rPr>
                <a:t>agreement</a:t>
              </a:r>
              <a:r>
                <a:rPr lang="de-AT" sz="1000" dirty="0" smtClean="0">
                  <a:solidFill>
                    <a:prstClr val="white"/>
                  </a:solidFill>
                </a:rPr>
                <a:t> </a:t>
              </a:r>
              <a:r>
                <a:rPr lang="de-AT" sz="1000" dirty="0" err="1" smtClean="0">
                  <a:solidFill>
                    <a:prstClr val="white"/>
                  </a:solidFill>
                </a:rPr>
                <a:t>between</a:t>
              </a:r>
              <a:r>
                <a:rPr lang="de-AT" sz="1000" dirty="0" smtClean="0">
                  <a:solidFill>
                    <a:prstClr val="white"/>
                  </a:solidFill>
                </a:rPr>
                <a:t> </a:t>
              </a:r>
              <a:r>
                <a:rPr lang="de-AT" sz="1000" dirty="0" err="1" smtClean="0">
                  <a:solidFill>
                    <a:prstClr val="white"/>
                  </a:solidFill>
                </a:rPr>
                <a:t>two</a:t>
              </a:r>
              <a:r>
                <a:rPr lang="de-AT" sz="1000" dirty="0" smtClean="0">
                  <a:solidFill>
                    <a:prstClr val="white"/>
                  </a:solidFill>
                </a:rPr>
                <a:t> </a:t>
              </a:r>
              <a:r>
                <a:rPr lang="de-AT" sz="1000" dirty="0" err="1" smtClean="0">
                  <a:solidFill>
                    <a:prstClr val="white"/>
                  </a:solidFill>
                </a:rPr>
                <a:t>or</a:t>
              </a:r>
              <a:r>
                <a:rPr lang="de-AT" sz="1000" dirty="0" smtClean="0">
                  <a:solidFill>
                    <a:prstClr val="white"/>
                  </a:solidFill>
                </a:rPr>
                <a:t> </a:t>
              </a:r>
              <a:r>
                <a:rPr lang="de-AT" sz="1000" dirty="0" err="1" smtClean="0">
                  <a:solidFill>
                    <a:prstClr val="white"/>
                  </a:solidFill>
                </a:rPr>
                <a:t>more</a:t>
              </a:r>
              <a:r>
                <a:rPr lang="de-AT" sz="1000" dirty="0" smtClean="0">
                  <a:solidFill>
                    <a:prstClr val="white"/>
                  </a:solidFill>
                </a:rPr>
                <a:t> </a:t>
              </a:r>
              <a:r>
                <a:rPr lang="de-AT" sz="1000" dirty="0" err="1" smtClean="0">
                  <a:solidFill>
                    <a:prstClr val="white"/>
                  </a:solidFill>
                </a:rPr>
                <a:t>higher</a:t>
              </a:r>
              <a:r>
                <a:rPr lang="de-AT" sz="1000" dirty="0" smtClean="0">
                  <a:solidFill>
                    <a:prstClr val="white"/>
                  </a:solidFill>
                </a:rPr>
                <a:t> education </a:t>
              </a:r>
              <a:r>
                <a:rPr lang="de-AT" sz="1000" dirty="0" err="1" smtClean="0">
                  <a:solidFill>
                    <a:prstClr val="white"/>
                  </a:solidFill>
                </a:rPr>
                <a:t>institutions</a:t>
              </a:r>
              <a:r>
                <a:rPr lang="de-AT" sz="1000" dirty="0" smtClean="0">
                  <a:solidFill>
                    <a:prstClr val="white"/>
                  </a:solidFill>
                </a:rPr>
                <a:t> and</a:t>
              </a:r>
            </a:p>
            <a:p>
              <a:pPr marL="171450" indent="-171450">
                <a:buFont typeface="Arial" panose="020B0604020202020204" pitchFamily="34" charset="0"/>
                <a:buChar char="•"/>
              </a:pPr>
              <a:r>
                <a:rPr lang="de-DE" sz="1000" dirty="0" smtClean="0">
                  <a:solidFill>
                    <a:prstClr val="white"/>
                  </a:solidFill>
                </a:rPr>
                <a:t>do not hold a valid </a:t>
              </a:r>
              <a:r>
                <a:rPr lang="de-DE" sz="1000" dirty="0" err="1" smtClean="0">
                  <a:solidFill>
                    <a:prstClr val="white"/>
                  </a:solidFill>
                </a:rPr>
                <a:t>residence</a:t>
              </a:r>
              <a:r>
                <a:rPr lang="de-DE" sz="1000" dirty="0" smtClean="0">
                  <a:solidFill>
                    <a:prstClr val="white"/>
                  </a:solidFill>
                </a:rPr>
                <a:t> title „Student“ </a:t>
              </a:r>
              <a:r>
                <a:rPr lang="de-DE" sz="1000" dirty="0" err="1" smtClean="0">
                  <a:solidFill>
                    <a:prstClr val="white"/>
                  </a:solidFill>
                </a:rPr>
                <a:t>from</a:t>
              </a:r>
              <a:r>
                <a:rPr lang="de-DE" sz="1000" dirty="0" smtClean="0">
                  <a:solidFill>
                    <a:prstClr val="white"/>
                  </a:solidFill>
                </a:rPr>
                <a:t> </a:t>
              </a:r>
              <a:r>
                <a:rPr lang="de-DE" sz="1000" dirty="0" err="1" smtClean="0">
                  <a:solidFill>
                    <a:prstClr val="white"/>
                  </a:solidFill>
                </a:rPr>
                <a:t>another</a:t>
              </a:r>
              <a:r>
                <a:rPr lang="de-DE" sz="1000" dirty="0" smtClean="0">
                  <a:solidFill>
                    <a:prstClr val="white"/>
                  </a:solidFill>
                </a:rPr>
                <a:t> EU </a:t>
              </a:r>
              <a:r>
                <a:rPr lang="de-DE" sz="1000" dirty="0" err="1" smtClean="0">
                  <a:solidFill>
                    <a:prstClr val="white"/>
                  </a:solidFill>
                </a:rPr>
                <a:t>memberstate</a:t>
              </a:r>
              <a:endParaRPr lang="de-AT" sz="1000" dirty="0" smtClean="0">
                <a:solidFill>
                  <a:prstClr val="white"/>
                </a:solidFill>
              </a:endParaRPr>
            </a:p>
          </p:txBody>
        </p:sp>
        <p:sp>
          <p:nvSpPr>
            <p:cNvPr id="13" name="Line 29"/>
            <p:cNvSpPr>
              <a:spLocks noChangeShapeType="1"/>
            </p:cNvSpPr>
            <p:nvPr/>
          </p:nvSpPr>
          <p:spPr bwMode="auto">
            <a:xfrm>
              <a:off x="4344202" y="1396960"/>
              <a:ext cx="2252" cy="15951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14" name="AutoShape 37"/>
            <p:cNvSpPr>
              <a:spLocks noChangeArrowheads="1"/>
            </p:cNvSpPr>
            <p:nvPr/>
          </p:nvSpPr>
          <p:spPr bwMode="auto">
            <a:xfrm>
              <a:off x="898112" y="3808639"/>
              <a:ext cx="1129618" cy="471026"/>
            </a:xfrm>
            <a:prstGeom prst="roundRect">
              <a:avLst>
                <a:gd name="adj" fmla="val 16667"/>
              </a:avLst>
            </a:prstGeom>
            <a:solidFill>
              <a:srgbClr val="B92E16"/>
            </a:solidFill>
            <a:ln w="9525">
              <a:no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DE" altLang="de-DE" sz="1000" dirty="0" err="1" smtClean="0">
                  <a:solidFill>
                    <a:srgbClr val="FFFFFF"/>
                  </a:solidFill>
                  <a:ea typeface="Times New Roman" pitchFamily="18" charset="0"/>
                  <a:cs typeface="Tahoma" pitchFamily="34" charset="0"/>
                </a:rPr>
                <a:t>Stays</a:t>
              </a:r>
              <a:r>
                <a:rPr lang="de-DE" altLang="de-DE" sz="1000" dirty="0" smtClean="0">
                  <a:solidFill>
                    <a:srgbClr val="FFFFFF"/>
                  </a:solidFill>
                  <a:ea typeface="Times New Roman" pitchFamily="18" charset="0"/>
                  <a:cs typeface="Tahoma" pitchFamily="34" charset="0"/>
                </a:rPr>
                <a:t> </a:t>
              </a:r>
              <a:r>
                <a:rPr lang="de-DE" altLang="de-DE" sz="1000" dirty="0" err="1" smtClean="0">
                  <a:solidFill>
                    <a:srgbClr val="FFFFFF"/>
                  </a:solidFill>
                  <a:ea typeface="Times New Roman" pitchFamily="18" charset="0"/>
                  <a:cs typeface="Tahoma" pitchFamily="34" charset="0"/>
                </a:rPr>
                <a:t>for</a:t>
              </a:r>
              <a:r>
                <a:rPr lang="de-DE" altLang="de-DE" sz="1000" dirty="0" smtClean="0">
                  <a:solidFill>
                    <a:srgbClr val="FFFFFF"/>
                  </a:solidFill>
                  <a:ea typeface="Times New Roman" pitchFamily="18" charset="0"/>
                  <a:cs typeface="Tahoma" pitchFamily="34" charset="0"/>
                </a:rPr>
                <a:t> </a:t>
              </a:r>
              <a:r>
                <a:rPr lang="de-DE" altLang="de-DE" sz="1000" dirty="0" err="1" smtClean="0">
                  <a:solidFill>
                    <a:srgbClr val="FFFFFF"/>
                  </a:solidFill>
                  <a:ea typeface="Times New Roman" pitchFamily="18" charset="0"/>
                  <a:cs typeface="Tahoma" pitchFamily="34" charset="0"/>
                </a:rPr>
                <a:t>up</a:t>
              </a:r>
              <a:r>
                <a:rPr lang="de-DE" altLang="de-DE" sz="1000" dirty="0" smtClean="0">
                  <a:solidFill>
                    <a:srgbClr val="FFFFFF"/>
                  </a:solidFill>
                  <a:ea typeface="Times New Roman" pitchFamily="18" charset="0"/>
                  <a:cs typeface="Tahoma" pitchFamily="34" charset="0"/>
                </a:rPr>
                <a:t> </a:t>
              </a:r>
              <a:r>
                <a:rPr lang="de-DE" altLang="de-DE" sz="1000" dirty="0" err="1" smtClean="0">
                  <a:solidFill>
                    <a:srgbClr val="FFFFFF"/>
                  </a:solidFill>
                  <a:ea typeface="Times New Roman" pitchFamily="18" charset="0"/>
                  <a:cs typeface="Tahoma" pitchFamily="34" charset="0"/>
                </a:rPr>
                <a:t>to</a:t>
              </a:r>
              <a:r>
                <a:rPr lang="de-DE" altLang="de-DE" sz="1000" dirty="0" smtClean="0">
                  <a:solidFill>
                    <a:srgbClr val="FFFFFF"/>
                  </a:solidFill>
                  <a:ea typeface="Times New Roman" pitchFamily="18" charset="0"/>
                  <a:cs typeface="Tahoma" pitchFamily="34" charset="0"/>
                </a:rPr>
                <a:t> 6 </a:t>
              </a:r>
              <a:r>
                <a:rPr lang="de-DE" altLang="de-DE" sz="1000" dirty="0" err="1" smtClean="0">
                  <a:solidFill>
                    <a:srgbClr val="FFFFFF"/>
                  </a:solidFill>
                  <a:ea typeface="Times New Roman" pitchFamily="18" charset="0"/>
                  <a:cs typeface="Tahoma" pitchFamily="34" charset="0"/>
                </a:rPr>
                <a:t>months</a:t>
              </a:r>
              <a:endParaRPr lang="de-AT" altLang="de-DE" sz="1000" dirty="0">
                <a:solidFill>
                  <a:prstClr val="white"/>
                </a:solidFill>
                <a:ea typeface="Times New Roman" pitchFamily="18" charset="0"/>
                <a:cs typeface="Tahoma" pitchFamily="34" charset="0"/>
              </a:endParaRPr>
            </a:p>
          </p:txBody>
        </p:sp>
        <p:sp>
          <p:nvSpPr>
            <p:cNvPr id="15" name="AutoShape 37"/>
            <p:cNvSpPr>
              <a:spLocks noChangeArrowheads="1"/>
            </p:cNvSpPr>
            <p:nvPr/>
          </p:nvSpPr>
          <p:spPr bwMode="auto">
            <a:xfrm>
              <a:off x="2124272" y="3808639"/>
              <a:ext cx="1025406" cy="471026"/>
            </a:xfrm>
            <a:prstGeom prst="roundRect">
              <a:avLst>
                <a:gd name="adj" fmla="val 16667"/>
              </a:avLst>
            </a:prstGeom>
            <a:solidFill>
              <a:srgbClr val="B92E16"/>
            </a:solidFill>
            <a:ln w="9525">
              <a:noFill/>
              <a:round/>
              <a:headEnd/>
              <a:tailEnd/>
            </a:ln>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16" name="Text Box 36"/>
            <p:cNvSpPr txBox="1">
              <a:spLocks noChangeArrowheads="1"/>
            </p:cNvSpPr>
            <p:nvPr/>
          </p:nvSpPr>
          <p:spPr bwMode="auto">
            <a:xfrm>
              <a:off x="2116600" y="3808638"/>
              <a:ext cx="1040750" cy="42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AT" altLang="de-DE" sz="1000" dirty="0" err="1" smtClean="0">
                  <a:solidFill>
                    <a:srgbClr val="FFFFFF"/>
                  </a:solidFill>
                  <a:ea typeface="Times New Roman" pitchFamily="18" charset="0"/>
                  <a:cs typeface="Tahoma" pitchFamily="34" charset="0"/>
                </a:rPr>
                <a:t>Stays</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for</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more</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than</a:t>
              </a:r>
              <a:r>
                <a:rPr lang="de-AT" altLang="de-DE" sz="1000" dirty="0" smtClean="0">
                  <a:solidFill>
                    <a:srgbClr val="FFFFFF"/>
                  </a:solidFill>
                  <a:ea typeface="Times New Roman" pitchFamily="18" charset="0"/>
                  <a:cs typeface="Tahoma" pitchFamily="34" charset="0"/>
                </a:rPr>
                <a:t> 6 </a:t>
              </a:r>
              <a:r>
                <a:rPr lang="de-AT" altLang="de-DE" sz="1000" dirty="0" err="1" smtClean="0">
                  <a:solidFill>
                    <a:srgbClr val="FFFFFF"/>
                  </a:solidFill>
                  <a:ea typeface="Times New Roman" pitchFamily="18" charset="0"/>
                  <a:cs typeface="Tahoma" pitchFamily="34" charset="0"/>
                </a:rPr>
                <a:t>months</a:t>
              </a:r>
              <a:endParaRPr lang="de-AT" altLang="de-DE" sz="1000" dirty="0" smtClean="0">
                <a:solidFill>
                  <a:prstClr val="black"/>
                </a:solidFill>
                <a:cs typeface="Arial" pitchFamily="34" charset="0"/>
              </a:endParaRPr>
            </a:p>
          </p:txBody>
        </p:sp>
        <p:sp>
          <p:nvSpPr>
            <p:cNvPr id="17" name="AutoShape 37"/>
            <p:cNvSpPr>
              <a:spLocks noChangeArrowheads="1"/>
            </p:cNvSpPr>
            <p:nvPr/>
          </p:nvSpPr>
          <p:spPr bwMode="auto">
            <a:xfrm>
              <a:off x="3301464" y="3797712"/>
              <a:ext cx="1107944" cy="440314"/>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18" name="Text Box 36"/>
            <p:cNvSpPr txBox="1">
              <a:spLocks noChangeArrowheads="1"/>
            </p:cNvSpPr>
            <p:nvPr/>
          </p:nvSpPr>
          <p:spPr bwMode="auto">
            <a:xfrm>
              <a:off x="3301464" y="3797713"/>
              <a:ext cx="1107944" cy="4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AT" altLang="de-DE" sz="1000" dirty="0">
                  <a:solidFill>
                    <a:srgbClr val="FFFFFF"/>
                  </a:solidFill>
                  <a:ea typeface="Times New Roman" pitchFamily="18" charset="0"/>
                  <a:cs typeface="Tahoma" pitchFamily="34" charset="0"/>
                </a:rPr>
                <a:t>Aufenthalt bis max. </a:t>
              </a:r>
              <a:r>
                <a:rPr lang="de-AT" altLang="de-DE" sz="1000" dirty="0" smtClean="0">
                  <a:solidFill>
                    <a:srgbClr val="FFFFFF"/>
                  </a:solidFill>
                  <a:ea typeface="Times New Roman" pitchFamily="18" charset="0"/>
                  <a:cs typeface="Tahoma" pitchFamily="34" charset="0"/>
                </a:rPr>
                <a:t>6 </a:t>
              </a:r>
              <a:r>
                <a:rPr lang="de-AT" altLang="de-DE" sz="1000" dirty="0">
                  <a:solidFill>
                    <a:srgbClr val="FFFFFF"/>
                  </a:solidFill>
                  <a:ea typeface="Times New Roman" pitchFamily="18" charset="0"/>
                  <a:cs typeface="Tahoma" pitchFamily="34" charset="0"/>
                </a:rPr>
                <a:t>Monate</a:t>
              </a:r>
            </a:p>
          </p:txBody>
        </p:sp>
        <p:sp>
          <p:nvSpPr>
            <p:cNvPr id="19" name="Text Box 36"/>
            <p:cNvSpPr txBox="1">
              <a:spLocks noChangeArrowheads="1"/>
            </p:cNvSpPr>
            <p:nvPr/>
          </p:nvSpPr>
          <p:spPr bwMode="auto">
            <a:xfrm>
              <a:off x="6013149" y="5229867"/>
              <a:ext cx="12033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de-AT" altLang="de-DE" sz="1000" dirty="0" smtClean="0">
                  <a:solidFill>
                    <a:srgbClr val="FFFFFF"/>
                  </a:solidFill>
                  <a:ea typeface="Times New Roman" pitchFamily="18" charset="0"/>
                  <a:cs typeface="Tahoma" pitchFamily="34" charset="0"/>
                </a:rPr>
                <a:t>Visum C oder D</a:t>
              </a:r>
              <a:endParaRPr lang="de-AT" altLang="de-DE" sz="1000" dirty="0" smtClean="0">
                <a:solidFill>
                  <a:prstClr val="black"/>
                </a:solidFill>
                <a:cs typeface="Arial" pitchFamily="34" charset="0"/>
              </a:endParaRPr>
            </a:p>
          </p:txBody>
        </p:sp>
        <p:sp>
          <p:nvSpPr>
            <p:cNvPr id="20" name="AutoShape 37"/>
            <p:cNvSpPr>
              <a:spLocks noChangeArrowheads="1"/>
            </p:cNvSpPr>
            <p:nvPr/>
          </p:nvSpPr>
          <p:spPr bwMode="auto">
            <a:xfrm>
              <a:off x="971599" y="5145615"/>
              <a:ext cx="1069791" cy="767303"/>
            </a:xfrm>
            <a:prstGeom prst="roundRect">
              <a:avLst>
                <a:gd name="adj" fmla="val 16667"/>
              </a:avLst>
            </a:prstGeom>
            <a:solidFill>
              <a:srgbClr val="B92E16"/>
            </a:solidFill>
            <a:ln w="9525">
              <a:noFill/>
              <a:round/>
              <a:headEnd/>
              <a:tailEnd/>
            </a:ln>
          </p:spPr>
          <p:txBody>
            <a:bodyPr vert="horz" wrap="square" lIns="91440" tIns="45720" rIns="91440" bIns="45720" numCol="1" anchor="ctr" anchorCtr="0" compatLnSpc="1">
              <a:prstTxWarp prst="textNoShape">
                <a:avLst/>
              </a:prstTxWarp>
            </a:bodyPr>
            <a:lstStyle/>
            <a:p>
              <a:pPr algn="ctr"/>
              <a:r>
                <a:rPr lang="en-US" sz="1000" dirty="0" smtClean="0">
                  <a:solidFill>
                    <a:prstClr val="white"/>
                  </a:solidFill>
                </a:rPr>
                <a:t>Visa </a:t>
              </a:r>
              <a:r>
                <a:rPr lang="en-US" sz="1000" dirty="0">
                  <a:solidFill>
                    <a:prstClr val="white"/>
                  </a:solidFill>
                </a:rPr>
                <a:t>C </a:t>
              </a:r>
              <a:r>
                <a:rPr lang="en-US" sz="1000" dirty="0" smtClean="0">
                  <a:solidFill>
                    <a:prstClr val="white"/>
                  </a:solidFill>
                </a:rPr>
                <a:t>or</a:t>
              </a:r>
            </a:p>
            <a:p>
              <a:pPr algn="ctr"/>
              <a:r>
                <a:rPr lang="en-US" sz="1000" dirty="0" smtClean="0">
                  <a:solidFill>
                    <a:prstClr val="white"/>
                  </a:solidFill>
                </a:rPr>
                <a:t> Visa D </a:t>
              </a:r>
              <a:endParaRPr lang="de-AT" sz="1000" dirty="0">
                <a:solidFill>
                  <a:prstClr val="white"/>
                </a:solidFill>
              </a:endParaRPr>
            </a:p>
          </p:txBody>
        </p:sp>
        <p:sp>
          <p:nvSpPr>
            <p:cNvPr id="22" name="AutoShape 37"/>
            <p:cNvSpPr>
              <a:spLocks noChangeArrowheads="1"/>
            </p:cNvSpPr>
            <p:nvPr/>
          </p:nvSpPr>
          <p:spPr bwMode="auto">
            <a:xfrm>
              <a:off x="2196694" y="5145615"/>
              <a:ext cx="960655" cy="767303"/>
            </a:xfrm>
            <a:prstGeom prst="roundRect">
              <a:avLst>
                <a:gd name="adj" fmla="val 16667"/>
              </a:avLst>
            </a:prstGeom>
            <a:solidFill>
              <a:srgbClr val="B92E16"/>
            </a:solidFill>
            <a:ln w="9525">
              <a:noFill/>
              <a:round/>
              <a:headEnd/>
              <a:tailEnd/>
            </a:ln>
          </p:spPr>
          <p:txBody>
            <a:bodyPr vert="horz" wrap="square" lIns="91440" tIns="45720" rIns="91440" bIns="45720" numCol="1" anchor="ctr" anchorCtr="0" compatLnSpc="1">
              <a:prstTxWarp prst="textNoShape">
                <a:avLst/>
              </a:prstTxWarp>
            </a:bodyPr>
            <a:lstStyle/>
            <a:p>
              <a:pPr algn="ctr"/>
              <a:r>
                <a:rPr lang="de-AT" sz="900" dirty="0" err="1" smtClean="0">
                  <a:solidFill>
                    <a:prstClr val="white"/>
                  </a:solidFill>
                </a:rPr>
                <a:t>Residence</a:t>
              </a:r>
              <a:r>
                <a:rPr lang="de-AT" sz="900" dirty="0" smtClean="0">
                  <a:solidFill>
                    <a:prstClr val="white"/>
                  </a:solidFill>
                </a:rPr>
                <a:t> Permit – Student (</a:t>
              </a:r>
              <a:r>
                <a:rPr lang="de-AT" sz="900" dirty="0" err="1" smtClean="0">
                  <a:solidFill>
                    <a:prstClr val="white"/>
                  </a:solidFill>
                </a:rPr>
                <a:t>issued</a:t>
              </a:r>
              <a:r>
                <a:rPr lang="de-AT" sz="900" dirty="0" smtClean="0">
                  <a:solidFill>
                    <a:prstClr val="white"/>
                  </a:solidFill>
                </a:rPr>
                <a:t> </a:t>
              </a:r>
              <a:r>
                <a:rPr lang="de-AT" sz="900" dirty="0" err="1" smtClean="0">
                  <a:solidFill>
                    <a:prstClr val="white"/>
                  </a:solidFill>
                </a:rPr>
                <a:t>for</a:t>
              </a:r>
              <a:r>
                <a:rPr lang="de-AT" sz="900" dirty="0" smtClean="0">
                  <a:solidFill>
                    <a:prstClr val="white"/>
                  </a:solidFill>
                </a:rPr>
                <a:t> 12 </a:t>
              </a:r>
              <a:r>
                <a:rPr lang="de-AT" sz="900" dirty="0" err="1" smtClean="0">
                  <a:solidFill>
                    <a:prstClr val="white"/>
                  </a:solidFill>
                </a:rPr>
                <a:t>months</a:t>
              </a:r>
              <a:r>
                <a:rPr lang="de-AT" sz="900" dirty="0" smtClean="0">
                  <a:solidFill>
                    <a:prstClr val="white"/>
                  </a:solidFill>
                </a:rPr>
                <a:t>)</a:t>
              </a:r>
              <a:endParaRPr lang="de-AT" sz="900" dirty="0">
                <a:solidFill>
                  <a:prstClr val="white"/>
                </a:solidFill>
              </a:endParaRPr>
            </a:p>
          </p:txBody>
        </p:sp>
        <p:sp>
          <p:nvSpPr>
            <p:cNvPr id="24" name="Line 5"/>
            <p:cNvSpPr>
              <a:spLocks noChangeShapeType="1"/>
            </p:cNvSpPr>
            <p:nvPr/>
          </p:nvSpPr>
          <p:spPr bwMode="auto">
            <a:xfrm flipH="1">
              <a:off x="1462495" y="4248952"/>
              <a:ext cx="426" cy="8966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25" name="Line 5"/>
            <p:cNvSpPr>
              <a:spLocks noChangeShapeType="1"/>
            </p:cNvSpPr>
            <p:nvPr/>
          </p:nvSpPr>
          <p:spPr bwMode="auto">
            <a:xfrm>
              <a:off x="2636975" y="4279665"/>
              <a:ext cx="6078" cy="865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26" name="Line 5"/>
            <p:cNvSpPr>
              <a:spLocks noChangeShapeType="1"/>
            </p:cNvSpPr>
            <p:nvPr/>
          </p:nvSpPr>
          <p:spPr bwMode="auto">
            <a:xfrm flipH="1">
              <a:off x="3855436" y="4270352"/>
              <a:ext cx="0" cy="8752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28" name="AutoShape 37"/>
            <p:cNvSpPr>
              <a:spLocks noChangeArrowheads="1"/>
            </p:cNvSpPr>
            <p:nvPr/>
          </p:nvSpPr>
          <p:spPr bwMode="auto">
            <a:xfrm>
              <a:off x="3340385" y="3808639"/>
              <a:ext cx="1088850" cy="468848"/>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AT" altLang="de-DE" sz="1000" dirty="0" err="1" smtClean="0">
                  <a:solidFill>
                    <a:srgbClr val="FFFFFF"/>
                  </a:solidFill>
                  <a:ea typeface="Times New Roman" pitchFamily="18" charset="0"/>
                  <a:cs typeface="Tahoma" pitchFamily="34" charset="0"/>
                </a:rPr>
                <a:t>Stays</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for</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up</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to</a:t>
              </a:r>
              <a:r>
                <a:rPr lang="de-AT" altLang="de-DE" sz="1000" dirty="0" smtClean="0">
                  <a:solidFill>
                    <a:srgbClr val="FFFFFF"/>
                  </a:solidFill>
                  <a:ea typeface="Times New Roman" pitchFamily="18" charset="0"/>
                  <a:cs typeface="Tahoma" pitchFamily="34" charset="0"/>
                </a:rPr>
                <a:t> 6 </a:t>
              </a:r>
              <a:r>
                <a:rPr lang="de-AT" altLang="de-DE" sz="1000" dirty="0" err="1" smtClean="0">
                  <a:solidFill>
                    <a:srgbClr val="FFFFFF"/>
                  </a:solidFill>
                  <a:ea typeface="Times New Roman" pitchFamily="18" charset="0"/>
                  <a:cs typeface="Tahoma" pitchFamily="34" charset="0"/>
                </a:rPr>
                <a:t>months</a:t>
              </a:r>
              <a:endParaRPr lang="de-AT" altLang="de-DE" sz="1000" dirty="0">
                <a:solidFill>
                  <a:prstClr val="white"/>
                </a:solidFill>
                <a:ea typeface="Times New Roman" pitchFamily="18" charset="0"/>
                <a:cs typeface="Tahoma" pitchFamily="34" charset="0"/>
              </a:endParaRPr>
            </a:p>
          </p:txBody>
        </p:sp>
        <p:sp>
          <p:nvSpPr>
            <p:cNvPr id="29" name="Line 29"/>
            <p:cNvSpPr>
              <a:spLocks noChangeShapeType="1"/>
            </p:cNvSpPr>
            <p:nvPr/>
          </p:nvSpPr>
          <p:spPr bwMode="auto">
            <a:xfrm flipH="1">
              <a:off x="1462495" y="3532031"/>
              <a:ext cx="0" cy="27660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31" name="Line 5"/>
            <p:cNvSpPr>
              <a:spLocks noChangeShapeType="1"/>
            </p:cNvSpPr>
            <p:nvPr/>
          </p:nvSpPr>
          <p:spPr bwMode="auto">
            <a:xfrm flipH="1">
              <a:off x="5016702" y="3603179"/>
              <a:ext cx="1" cy="2238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32" name="AutoShape 37"/>
            <p:cNvSpPr>
              <a:spLocks noChangeArrowheads="1"/>
            </p:cNvSpPr>
            <p:nvPr/>
          </p:nvSpPr>
          <p:spPr bwMode="auto">
            <a:xfrm>
              <a:off x="6174636" y="5152750"/>
              <a:ext cx="1297246" cy="781575"/>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ctr" anchorCtr="0" compatLnSpc="1">
              <a:prstTxWarp prst="textNoShape">
                <a:avLst/>
              </a:prstTxWarp>
            </a:bodyPr>
            <a:lstStyle/>
            <a:p>
              <a:pPr algn="ctr"/>
              <a:r>
                <a:rPr lang="de-AT" sz="1000" dirty="0">
                  <a:solidFill>
                    <a:prstClr val="white"/>
                  </a:solidFill>
                </a:rPr>
                <a:t>v</a:t>
              </a:r>
              <a:r>
                <a:rPr lang="de-AT" sz="1000" dirty="0" smtClean="0">
                  <a:solidFill>
                    <a:prstClr val="white"/>
                  </a:solidFill>
                </a:rPr>
                <a:t>isa-</a:t>
              </a:r>
              <a:r>
                <a:rPr lang="de-AT" sz="1000" dirty="0" err="1" smtClean="0">
                  <a:solidFill>
                    <a:prstClr val="white"/>
                  </a:solidFill>
                </a:rPr>
                <a:t>free</a:t>
              </a:r>
              <a:r>
                <a:rPr lang="de-AT" sz="1000" dirty="0" smtClean="0">
                  <a:solidFill>
                    <a:prstClr val="white"/>
                  </a:solidFill>
                </a:rPr>
                <a:t> </a:t>
              </a:r>
              <a:r>
                <a:rPr lang="de-AT" sz="1000" dirty="0" err="1" smtClean="0">
                  <a:solidFill>
                    <a:prstClr val="white"/>
                  </a:solidFill>
                </a:rPr>
                <a:t>entry</a:t>
              </a:r>
              <a:endParaRPr lang="de-AT" sz="1000" dirty="0">
                <a:solidFill>
                  <a:prstClr val="white"/>
                </a:solidFill>
              </a:endParaRPr>
            </a:p>
          </p:txBody>
        </p:sp>
        <p:sp>
          <p:nvSpPr>
            <p:cNvPr id="33" name="AutoShape 37"/>
            <p:cNvSpPr>
              <a:spLocks noChangeArrowheads="1"/>
            </p:cNvSpPr>
            <p:nvPr/>
          </p:nvSpPr>
          <p:spPr bwMode="auto">
            <a:xfrm>
              <a:off x="4472278" y="5145615"/>
              <a:ext cx="1088850" cy="774438"/>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ctr" anchorCtr="0" compatLnSpc="1">
              <a:prstTxWarp prst="textNoShape">
                <a:avLst/>
              </a:prstTxWarp>
            </a:bodyPr>
            <a:lstStyle/>
            <a:p>
              <a:pPr algn="ctr"/>
              <a:r>
                <a:rPr lang="de-AT" sz="1000" dirty="0" err="1" smtClean="0">
                  <a:solidFill>
                    <a:prstClr val="white"/>
                  </a:solidFill>
                </a:rPr>
                <a:t>Residence</a:t>
              </a:r>
              <a:r>
                <a:rPr lang="de-AT" sz="1000" dirty="0" smtClean="0">
                  <a:solidFill>
                    <a:prstClr val="white"/>
                  </a:solidFill>
                </a:rPr>
                <a:t> Permit </a:t>
              </a:r>
              <a:r>
                <a:rPr lang="de-AT" sz="1000" dirty="0">
                  <a:solidFill>
                    <a:prstClr val="white"/>
                  </a:solidFill>
                </a:rPr>
                <a:t>– Student </a:t>
              </a:r>
              <a:r>
                <a:rPr lang="de-AT" sz="1000" dirty="0" smtClean="0">
                  <a:solidFill>
                    <a:prstClr val="white"/>
                  </a:solidFill>
                </a:rPr>
                <a:t>(</a:t>
              </a:r>
              <a:r>
                <a:rPr lang="de-AT" sz="1000" dirty="0" err="1" smtClean="0">
                  <a:solidFill>
                    <a:prstClr val="white"/>
                  </a:solidFill>
                </a:rPr>
                <a:t>issued</a:t>
              </a:r>
              <a:r>
                <a:rPr lang="de-AT" sz="1000" dirty="0" smtClean="0">
                  <a:solidFill>
                    <a:prstClr val="white"/>
                  </a:solidFill>
                </a:rPr>
                <a:t> </a:t>
              </a:r>
              <a:r>
                <a:rPr lang="de-AT" sz="1000" dirty="0" err="1" smtClean="0">
                  <a:solidFill>
                    <a:prstClr val="white"/>
                  </a:solidFill>
                </a:rPr>
                <a:t>for</a:t>
              </a:r>
              <a:r>
                <a:rPr lang="de-AT" sz="1000" dirty="0" smtClean="0">
                  <a:solidFill>
                    <a:prstClr val="white"/>
                  </a:solidFill>
                </a:rPr>
                <a:t> 2 </a:t>
              </a:r>
              <a:r>
                <a:rPr lang="de-AT" sz="1000" dirty="0" err="1" smtClean="0">
                  <a:solidFill>
                    <a:prstClr val="white"/>
                  </a:solidFill>
                </a:rPr>
                <a:t>years</a:t>
              </a:r>
              <a:r>
                <a:rPr lang="de-AT" sz="1000" dirty="0" smtClean="0">
                  <a:solidFill>
                    <a:prstClr val="white"/>
                  </a:solidFill>
                </a:rPr>
                <a:t>)</a:t>
              </a:r>
              <a:endParaRPr lang="de-AT" sz="1000" dirty="0">
                <a:solidFill>
                  <a:prstClr val="white"/>
                </a:solidFill>
              </a:endParaRPr>
            </a:p>
          </p:txBody>
        </p:sp>
        <p:sp>
          <p:nvSpPr>
            <p:cNvPr id="38" name="Line 5"/>
            <p:cNvSpPr>
              <a:spLocks noChangeShapeType="1"/>
            </p:cNvSpPr>
            <p:nvPr/>
          </p:nvSpPr>
          <p:spPr bwMode="auto">
            <a:xfrm>
              <a:off x="3872926" y="3612505"/>
              <a:ext cx="5077" cy="18520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40" name="Line 5"/>
            <p:cNvSpPr>
              <a:spLocks noChangeShapeType="1"/>
            </p:cNvSpPr>
            <p:nvPr/>
          </p:nvSpPr>
          <p:spPr bwMode="auto">
            <a:xfrm>
              <a:off x="2636975" y="3532032"/>
              <a:ext cx="0" cy="2741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41" name="Line 5"/>
            <p:cNvSpPr>
              <a:spLocks noChangeShapeType="1"/>
            </p:cNvSpPr>
            <p:nvPr/>
          </p:nvSpPr>
          <p:spPr bwMode="auto">
            <a:xfrm flipH="1">
              <a:off x="6823259" y="3612506"/>
              <a:ext cx="0" cy="15331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42" name="Line 5"/>
            <p:cNvSpPr>
              <a:spLocks noChangeShapeType="1"/>
            </p:cNvSpPr>
            <p:nvPr/>
          </p:nvSpPr>
          <p:spPr bwMode="auto">
            <a:xfrm>
              <a:off x="5016702" y="4279665"/>
              <a:ext cx="0" cy="865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prstClr val="black"/>
                </a:solidFill>
              </a:endParaRPr>
            </a:p>
          </p:txBody>
        </p:sp>
        <p:sp>
          <p:nvSpPr>
            <p:cNvPr id="43" name="AutoShape 37"/>
            <p:cNvSpPr>
              <a:spLocks noChangeArrowheads="1"/>
            </p:cNvSpPr>
            <p:nvPr/>
          </p:nvSpPr>
          <p:spPr bwMode="auto">
            <a:xfrm>
              <a:off x="5685583" y="1628800"/>
              <a:ext cx="2350680" cy="1983706"/>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t" anchorCtr="0" compatLnSpc="1">
              <a:prstTxWarp prst="textNoShape">
                <a:avLst/>
              </a:prstTxWarp>
            </a:bodyPr>
            <a:lstStyle/>
            <a:p>
              <a:r>
                <a:rPr lang="de-AT" sz="1000" dirty="0" err="1" smtClean="0">
                  <a:solidFill>
                    <a:prstClr val="white"/>
                  </a:solidFill>
                </a:rPr>
                <a:t>Students</a:t>
              </a:r>
              <a:endParaRPr lang="de-AT" sz="1000" dirty="0">
                <a:solidFill>
                  <a:prstClr val="white"/>
                </a:solidFill>
              </a:endParaRPr>
            </a:p>
            <a:p>
              <a:pPr marL="171450" indent="-171450">
                <a:buFont typeface="Arial" panose="020B0604020202020204" pitchFamily="34" charset="0"/>
                <a:buChar char="•"/>
              </a:pPr>
              <a:r>
                <a:rPr lang="de-DE" sz="1000" dirty="0" err="1" smtClean="0">
                  <a:solidFill>
                    <a:prstClr val="white"/>
                  </a:solidFill>
                </a:rPr>
                <a:t>who</a:t>
              </a:r>
              <a:r>
                <a:rPr lang="de-DE" sz="1000" dirty="0" smtClean="0">
                  <a:solidFill>
                    <a:prstClr val="white"/>
                  </a:solidFill>
                </a:rPr>
                <a:t> </a:t>
              </a:r>
              <a:r>
                <a:rPr lang="de-DE" sz="1000" dirty="0" err="1" smtClean="0">
                  <a:solidFill>
                    <a:prstClr val="white"/>
                  </a:solidFill>
                </a:rPr>
                <a:t>take</a:t>
              </a:r>
              <a:r>
                <a:rPr lang="de-DE" sz="1000" dirty="0" smtClean="0">
                  <a:solidFill>
                    <a:prstClr val="white"/>
                  </a:solidFill>
                </a:rPr>
                <a:t> </a:t>
              </a:r>
              <a:r>
                <a:rPr lang="de-DE" sz="1000" dirty="0" err="1" smtClean="0">
                  <a:solidFill>
                    <a:prstClr val="white"/>
                  </a:solidFill>
                </a:rPr>
                <a:t>part</a:t>
              </a:r>
              <a:r>
                <a:rPr lang="de-DE" sz="1000" dirty="0" smtClean="0">
                  <a:solidFill>
                    <a:prstClr val="white"/>
                  </a:solidFill>
                </a:rPr>
                <a:t> in a Mobility </a:t>
              </a:r>
              <a:r>
                <a:rPr lang="de-DE" sz="1000" dirty="0" err="1" smtClean="0">
                  <a:solidFill>
                    <a:prstClr val="white"/>
                  </a:solidFill>
                </a:rPr>
                <a:t>programme</a:t>
              </a:r>
              <a:r>
                <a:rPr lang="de-DE" sz="1000" dirty="0" smtClean="0">
                  <a:solidFill>
                    <a:prstClr val="white"/>
                  </a:solidFill>
                </a:rPr>
                <a:t> </a:t>
              </a:r>
              <a:r>
                <a:rPr lang="de-DE" sz="1000" dirty="0" err="1" smtClean="0">
                  <a:solidFill>
                    <a:prstClr val="white"/>
                  </a:solidFill>
                </a:rPr>
                <a:t>or</a:t>
              </a:r>
              <a:r>
                <a:rPr lang="de-DE" sz="1000" dirty="0" smtClean="0">
                  <a:solidFill>
                    <a:prstClr val="white"/>
                  </a:solidFill>
                </a:rPr>
                <a:t> </a:t>
              </a:r>
              <a:endParaRPr lang="de-AT" sz="1000" dirty="0" smtClean="0">
                <a:solidFill>
                  <a:prstClr val="white"/>
                </a:solidFill>
              </a:endParaRPr>
            </a:p>
            <a:p>
              <a:pPr marL="171450" indent="-171450">
                <a:buFont typeface="Arial" panose="020B0604020202020204" pitchFamily="34" charset="0"/>
                <a:buChar char="•"/>
              </a:pPr>
              <a:r>
                <a:rPr lang="de-AT" sz="1000" dirty="0">
                  <a:solidFill>
                    <a:prstClr val="white"/>
                  </a:solidFill>
                </a:rPr>
                <a:t>a</a:t>
              </a:r>
              <a:r>
                <a:rPr lang="de-AT" sz="1000" dirty="0" smtClean="0">
                  <a:solidFill>
                    <a:prstClr val="white"/>
                  </a:solidFill>
                </a:rPr>
                <a:t>n </a:t>
              </a:r>
              <a:r>
                <a:rPr lang="de-AT" sz="1000" dirty="0" err="1" smtClean="0">
                  <a:solidFill>
                    <a:prstClr val="white"/>
                  </a:solidFill>
                </a:rPr>
                <a:t>agreement</a:t>
              </a:r>
              <a:r>
                <a:rPr lang="de-AT" sz="1000" dirty="0" smtClean="0">
                  <a:solidFill>
                    <a:prstClr val="white"/>
                  </a:solidFill>
                </a:rPr>
                <a:t> </a:t>
              </a:r>
              <a:r>
                <a:rPr lang="de-AT" sz="1000" dirty="0" err="1" smtClean="0">
                  <a:solidFill>
                    <a:prstClr val="white"/>
                  </a:solidFill>
                </a:rPr>
                <a:t>between</a:t>
              </a:r>
              <a:r>
                <a:rPr lang="de-AT" sz="1000" dirty="0" smtClean="0">
                  <a:solidFill>
                    <a:prstClr val="white"/>
                  </a:solidFill>
                </a:rPr>
                <a:t> </a:t>
              </a:r>
              <a:r>
                <a:rPr lang="de-AT" sz="1000" dirty="0" err="1" smtClean="0">
                  <a:solidFill>
                    <a:prstClr val="white"/>
                  </a:solidFill>
                </a:rPr>
                <a:t>two</a:t>
              </a:r>
              <a:r>
                <a:rPr lang="de-AT" sz="1000" dirty="0" smtClean="0">
                  <a:solidFill>
                    <a:prstClr val="white"/>
                  </a:solidFill>
                </a:rPr>
                <a:t> </a:t>
              </a:r>
              <a:r>
                <a:rPr lang="de-AT" sz="1000" dirty="0" err="1" smtClean="0">
                  <a:solidFill>
                    <a:prstClr val="white"/>
                  </a:solidFill>
                </a:rPr>
                <a:t>or</a:t>
              </a:r>
              <a:r>
                <a:rPr lang="de-AT" sz="1000" dirty="0" smtClean="0">
                  <a:solidFill>
                    <a:prstClr val="white"/>
                  </a:solidFill>
                </a:rPr>
                <a:t> </a:t>
              </a:r>
              <a:r>
                <a:rPr lang="de-AT" sz="1000" dirty="0" err="1" smtClean="0">
                  <a:solidFill>
                    <a:prstClr val="white"/>
                  </a:solidFill>
                </a:rPr>
                <a:t>more</a:t>
              </a:r>
              <a:r>
                <a:rPr lang="de-AT" sz="1000" dirty="0" smtClean="0">
                  <a:solidFill>
                    <a:prstClr val="white"/>
                  </a:solidFill>
                </a:rPr>
                <a:t> </a:t>
              </a:r>
              <a:r>
                <a:rPr lang="de-AT" sz="1000" dirty="0" err="1" smtClean="0">
                  <a:solidFill>
                    <a:prstClr val="white"/>
                  </a:solidFill>
                </a:rPr>
                <a:t>higher</a:t>
              </a:r>
              <a:r>
                <a:rPr lang="de-AT" sz="1000" dirty="0" smtClean="0">
                  <a:solidFill>
                    <a:prstClr val="white"/>
                  </a:solidFill>
                </a:rPr>
                <a:t> education </a:t>
              </a:r>
              <a:r>
                <a:rPr lang="de-AT" sz="1000" dirty="0" err="1" smtClean="0">
                  <a:solidFill>
                    <a:prstClr val="white"/>
                  </a:solidFill>
                </a:rPr>
                <a:t>institutions</a:t>
              </a:r>
              <a:endParaRPr lang="de-AT" sz="1000" dirty="0" smtClean="0">
                <a:solidFill>
                  <a:prstClr val="white"/>
                </a:solidFill>
              </a:endParaRPr>
            </a:p>
            <a:p>
              <a:pPr marL="171450" indent="-171450">
                <a:buFont typeface="Arial" panose="020B0604020202020204" pitchFamily="34" charset="0"/>
                <a:buChar char="•"/>
              </a:pPr>
              <a:r>
                <a:rPr lang="de-AT" sz="1000" dirty="0" err="1">
                  <a:solidFill>
                    <a:prstClr val="white"/>
                  </a:solidFill>
                </a:rPr>
                <a:t>w</a:t>
              </a:r>
              <a:r>
                <a:rPr lang="de-AT" sz="1000" dirty="0" err="1" smtClean="0">
                  <a:solidFill>
                    <a:prstClr val="white"/>
                  </a:solidFill>
                </a:rPr>
                <a:t>ho</a:t>
              </a:r>
              <a:r>
                <a:rPr lang="de-AT" sz="1000" dirty="0" smtClean="0">
                  <a:solidFill>
                    <a:prstClr val="white"/>
                  </a:solidFill>
                </a:rPr>
                <a:t> hold a valid </a:t>
              </a:r>
              <a:r>
                <a:rPr lang="de-AT" sz="1000" dirty="0" err="1" smtClean="0">
                  <a:solidFill>
                    <a:prstClr val="white"/>
                  </a:solidFill>
                </a:rPr>
                <a:t>residence</a:t>
              </a:r>
              <a:r>
                <a:rPr lang="de-AT" sz="1000" dirty="0" smtClean="0">
                  <a:solidFill>
                    <a:prstClr val="white"/>
                  </a:solidFill>
                </a:rPr>
                <a:t> title „Student“ </a:t>
              </a:r>
              <a:r>
                <a:rPr lang="de-AT" sz="1000" dirty="0" err="1" smtClean="0">
                  <a:solidFill>
                    <a:prstClr val="white"/>
                  </a:solidFill>
                </a:rPr>
                <a:t>from</a:t>
              </a:r>
              <a:r>
                <a:rPr lang="de-AT" sz="1000" dirty="0" smtClean="0">
                  <a:solidFill>
                    <a:prstClr val="white"/>
                  </a:solidFill>
                </a:rPr>
                <a:t> </a:t>
              </a:r>
              <a:r>
                <a:rPr lang="de-AT" sz="1000" dirty="0" err="1" smtClean="0">
                  <a:solidFill>
                    <a:prstClr val="white"/>
                  </a:solidFill>
                </a:rPr>
                <a:t>another</a:t>
              </a:r>
              <a:r>
                <a:rPr lang="de-AT" sz="1000" dirty="0" smtClean="0">
                  <a:solidFill>
                    <a:prstClr val="white"/>
                  </a:solidFill>
                </a:rPr>
                <a:t> EU </a:t>
              </a:r>
              <a:r>
                <a:rPr lang="de-AT" sz="1000" dirty="0" err="1" smtClean="0">
                  <a:solidFill>
                    <a:prstClr val="white"/>
                  </a:solidFill>
                </a:rPr>
                <a:t>memberstate</a:t>
              </a:r>
              <a:r>
                <a:rPr lang="de-AT" sz="1000" dirty="0" smtClean="0">
                  <a:solidFill>
                    <a:prstClr val="white"/>
                  </a:solidFill>
                </a:rPr>
                <a:t> (360 </a:t>
              </a:r>
              <a:r>
                <a:rPr lang="de-AT" sz="1000" dirty="0" err="1" smtClean="0">
                  <a:solidFill>
                    <a:prstClr val="white"/>
                  </a:solidFill>
                </a:rPr>
                <a:t>days</a:t>
              </a:r>
              <a:r>
                <a:rPr lang="de-AT" sz="1000" dirty="0" smtClean="0">
                  <a:solidFill>
                    <a:prstClr val="white"/>
                  </a:solidFill>
                </a:rPr>
                <a:t> </a:t>
              </a:r>
              <a:r>
                <a:rPr lang="de-AT" sz="1000" dirty="0" err="1" smtClean="0">
                  <a:solidFill>
                    <a:prstClr val="white"/>
                  </a:solidFill>
                </a:rPr>
                <a:t>maximum</a:t>
              </a:r>
              <a:r>
                <a:rPr lang="de-AT" sz="1000" dirty="0" smtClean="0">
                  <a:solidFill>
                    <a:prstClr val="white"/>
                  </a:solidFill>
                </a:rPr>
                <a:t> </a:t>
              </a:r>
              <a:r>
                <a:rPr lang="de-AT" sz="1000" dirty="0" err="1" smtClean="0">
                  <a:solidFill>
                    <a:prstClr val="white"/>
                  </a:solidFill>
                </a:rPr>
                <a:t>stay</a:t>
              </a:r>
              <a:r>
                <a:rPr lang="de-AT" sz="1000" dirty="0" smtClean="0">
                  <a:solidFill>
                    <a:prstClr val="white"/>
                  </a:solidFill>
                </a:rPr>
                <a:t>, </a:t>
              </a:r>
              <a:r>
                <a:rPr lang="de-AT" sz="1000" dirty="0" err="1" smtClean="0">
                  <a:solidFill>
                    <a:prstClr val="white"/>
                  </a:solidFill>
                </a:rPr>
                <a:t>no</a:t>
              </a:r>
              <a:r>
                <a:rPr lang="de-AT" sz="1000" dirty="0" smtClean="0">
                  <a:solidFill>
                    <a:prstClr val="white"/>
                  </a:solidFill>
                </a:rPr>
                <a:t> </a:t>
              </a:r>
              <a:r>
                <a:rPr lang="de-AT" sz="1000" dirty="0" err="1" smtClean="0">
                  <a:solidFill>
                    <a:prstClr val="white"/>
                  </a:solidFill>
                </a:rPr>
                <a:t>extension</a:t>
              </a:r>
              <a:r>
                <a:rPr lang="de-AT" sz="1000" dirty="0" smtClean="0">
                  <a:solidFill>
                    <a:prstClr val="white"/>
                  </a:solidFill>
                </a:rPr>
                <a:t> </a:t>
              </a:r>
              <a:r>
                <a:rPr lang="de-AT" sz="1000" dirty="0" err="1" smtClean="0">
                  <a:solidFill>
                    <a:prstClr val="white"/>
                  </a:solidFill>
                </a:rPr>
                <a:t>possible</a:t>
              </a:r>
              <a:r>
                <a:rPr lang="de-AT" sz="1000" dirty="0" smtClean="0">
                  <a:solidFill>
                    <a:prstClr val="white"/>
                  </a:solidFill>
                </a:rPr>
                <a:t>)</a:t>
              </a:r>
              <a:endParaRPr lang="de-AT" sz="1000" dirty="0">
                <a:solidFill>
                  <a:prstClr val="white"/>
                </a:solidFill>
              </a:endParaRPr>
            </a:p>
          </p:txBody>
        </p:sp>
      </p:grpSp>
      <p:sp>
        <p:nvSpPr>
          <p:cNvPr id="34" name="AutoShape 37"/>
          <p:cNvSpPr>
            <a:spLocks noChangeArrowheads="1"/>
          </p:cNvSpPr>
          <p:nvPr/>
        </p:nvSpPr>
        <p:spPr bwMode="auto">
          <a:xfrm>
            <a:off x="3301464" y="5152750"/>
            <a:ext cx="1107944" cy="767303"/>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ctr" anchorCtr="0" compatLnSpc="1">
            <a:prstTxWarp prst="textNoShape">
              <a:avLst/>
            </a:prstTxWarp>
          </a:bodyPr>
          <a:lstStyle/>
          <a:p>
            <a:pPr algn="ctr"/>
            <a:r>
              <a:rPr lang="en-US" sz="1000" dirty="0" smtClean="0">
                <a:solidFill>
                  <a:prstClr val="white"/>
                </a:solidFill>
              </a:rPr>
              <a:t>Visa C or</a:t>
            </a:r>
          </a:p>
          <a:p>
            <a:pPr algn="ctr"/>
            <a:r>
              <a:rPr lang="en-US" sz="1000" dirty="0" smtClean="0">
                <a:solidFill>
                  <a:prstClr val="white"/>
                </a:solidFill>
              </a:rPr>
              <a:t> Visa </a:t>
            </a:r>
            <a:r>
              <a:rPr lang="en-US" sz="1000" dirty="0">
                <a:solidFill>
                  <a:prstClr val="white"/>
                </a:solidFill>
              </a:rPr>
              <a:t>D </a:t>
            </a:r>
            <a:endParaRPr lang="de-AT" sz="1000" dirty="0">
              <a:solidFill>
                <a:prstClr val="white"/>
              </a:solidFill>
            </a:endParaRPr>
          </a:p>
        </p:txBody>
      </p:sp>
      <p:sp>
        <p:nvSpPr>
          <p:cNvPr id="35" name="AutoShape 37"/>
          <p:cNvSpPr>
            <a:spLocks noChangeArrowheads="1"/>
          </p:cNvSpPr>
          <p:nvPr/>
        </p:nvSpPr>
        <p:spPr bwMode="auto">
          <a:xfrm>
            <a:off x="4564123" y="3797712"/>
            <a:ext cx="1088850" cy="498176"/>
          </a:xfrm>
          <a:prstGeom prst="roundRect">
            <a:avLst>
              <a:gd name="adj" fmla="val 16667"/>
            </a:avLst>
          </a:prstGeom>
          <a:solidFill>
            <a:schemeClr val="accent2">
              <a:lumMod val="50000"/>
            </a:schemeClr>
          </a:solidFill>
          <a:ln w="9525">
            <a:no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AT" altLang="de-DE" sz="1000" dirty="0" err="1" smtClean="0">
                <a:solidFill>
                  <a:srgbClr val="FFFFFF"/>
                </a:solidFill>
                <a:ea typeface="Times New Roman" pitchFamily="18" charset="0"/>
                <a:cs typeface="Tahoma" pitchFamily="34" charset="0"/>
              </a:rPr>
              <a:t>Stays</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for</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more</a:t>
            </a:r>
            <a:r>
              <a:rPr lang="de-AT" altLang="de-DE" sz="1000" dirty="0" smtClean="0">
                <a:solidFill>
                  <a:srgbClr val="FFFFFF"/>
                </a:solidFill>
                <a:ea typeface="Times New Roman" pitchFamily="18" charset="0"/>
                <a:cs typeface="Tahoma" pitchFamily="34" charset="0"/>
              </a:rPr>
              <a:t> </a:t>
            </a:r>
            <a:r>
              <a:rPr lang="de-AT" altLang="de-DE" sz="1000" dirty="0" err="1" smtClean="0">
                <a:solidFill>
                  <a:srgbClr val="FFFFFF"/>
                </a:solidFill>
                <a:ea typeface="Times New Roman" pitchFamily="18" charset="0"/>
                <a:cs typeface="Tahoma" pitchFamily="34" charset="0"/>
              </a:rPr>
              <a:t>than</a:t>
            </a:r>
            <a:r>
              <a:rPr lang="de-AT" altLang="de-DE" sz="1000" dirty="0" smtClean="0">
                <a:solidFill>
                  <a:srgbClr val="FFFFFF"/>
                </a:solidFill>
                <a:ea typeface="Times New Roman" pitchFamily="18" charset="0"/>
                <a:cs typeface="Tahoma" pitchFamily="34" charset="0"/>
              </a:rPr>
              <a:t> 6 </a:t>
            </a:r>
            <a:r>
              <a:rPr lang="de-AT" altLang="de-DE" sz="1000" dirty="0" err="1" smtClean="0">
                <a:solidFill>
                  <a:srgbClr val="FFFFFF"/>
                </a:solidFill>
                <a:ea typeface="Times New Roman" pitchFamily="18" charset="0"/>
                <a:cs typeface="Tahoma" pitchFamily="34" charset="0"/>
              </a:rPr>
              <a:t>months</a:t>
            </a:r>
            <a:endParaRPr lang="de-AT" altLang="de-DE" sz="1000" dirty="0">
              <a:solidFill>
                <a:prstClr val="white"/>
              </a:solidFill>
              <a:ea typeface="Times New Roman" pitchFamily="18" charset="0"/>
              <a:cs typeface="Tahoma" pitchFamily="34" charset="0"/>
            </a:endParaRPr>
          </a:p>
        </p:txBody>
      </p:sp>
    </p:spTree>
    <p:extLst>
      <p:ext uri="{BB962C8B-B14F-4D97-AF65-F5344CB8AC3E}">
        <p14:creationId xmlns:p14="http://schemas.microsoft.com/office/powerpoint/2010/main" val="993903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rgbClr val="BA2E16"/>
                </a:solidFill>
              </a:rPr>
              <a:t>Renewal of a residence permit </a:t>
            </a:r>
            <a:endParaRPr lang="de-AT" dirty="0"/>
          </a:p>
        </p:txBody>
      </p:sp>
      <p:sp>
        <p:nvSpPr>
          <p:cNvPr id="4" name="Foliennummernplatzhalter 3"/>
          <p:cNvSpPr>
            <a:spLocks noGrp="1"/>
          </p:cNvSpPr>
          <p:nvPr>
            <p:ph type="sldNum" sz="quarter" idx="12"/>
          </p:nvPr>
        </p:nvSpPr>
        <p:spPr/>
        <p:txBody>
          <a:bodyPr/>
          <a:lstStyle/>
          <a:p>
            <a:fld id="{3E8BD82E-AECA-4BDE-8DBB-411E34C6964C}" type="slidenum">
              <a:rPr lang="de-AT" smtClean="0"/>
              <a:pPr/>
              <a:t>9</a:t>
            </a:fld>
            <a:endParaRPr lang="de-AT"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6313" y="5799799"/>
            <a:ext cx="720000" cy="581951"/>
          </a:xfrm>
          <a:prstGeom prst="rect">
            <a:avLst/>
          </a:prstGeom>
        </p:spPr>
      </p:pic>
      <p:sp>
        <p:nvSpPr>
          <p:cNvPr id="3" name="Inhaltsplatzhalter 2"/>
          <p:cNvSpPr>
            <a:spLocks noGrp="1"/>
          </p:cNvSpPr>
          <p:nvPr>
            <p:ph idx="1"/>
          </p:nvPr>
        </p:nvSpPr>
        <p:spPr>
          <a:xfrm>
            <a:off x="457200" y="1340769"/>
            <a:ext cx="8229600" cy="4320479"/>
          </a:xfrm>
        </p:spPr>
        <p:txBody>
          <a:bodyPr>
            <a:normAutofit lnSpcReduction="10000"/>
          </a:bodyPr>
          <a:lstStyle/>
          <a:p>
            <a:pPr lvl="0" algn="just" eaLnBrk="0" fontAlgn="base" hangingPunct="0">
              <a:lnSpc>
                <a:spcPct val="120000"/>
              </a:lnSpc>
              <a:spcBef>
                <a:spcPct val="0"/>
              </a:spcBef>
              <a:spcAft>
                <a:spcPct val="0"/>
              </a:spcAft>
              <a:buClrTx/>
              <a:defRPr/>
            </a:pPr>
            <a:endParaRPr lang="en-US" sz="1200" b="1" kern="0" dirty="0">
              <a:solidFill>
                <a:srgbClr val="B80E21"/>
              </a:solidFill>
              <a:latin typeface="Tahoma"/>
            </a:endParaRPr>
          </a:p>
          <a:p>
            <a:pPr marL="342900" lvl="0" indent="-342900" algn="just" eaLnBrk="0" fontAlgn="base" hangingPunct="0">
              <a:lnSpc>
                <a:spcPct val="120000"/>
              </a:lnSpc>
              <a:spcBef>
                <a:spcPct val="0"/>
              </a:spcBef>
              <a:spcAft>
                <a:spcPct val="0"/>
              </a:spcAft>
              <a:buClrTx/>
              <a:buFont typeface="Wingdings" panose="05000000000000000000" pitchFamily="2" charset="2"/>
              <a:buChar char="Ø"/>
              <a:defRPr/>
            </a:pPr>
            <a:r>
              <a:rPr lang="en-US" sz="1800" kern="0" dirty="0">
                <a:solidFill>
                  <a:srgbClr val="000000"/>
                </a:solidFill>
                <a:latin typeface="Calibri" panose="020F0502020204030204" pitchFamily="34" charset="0"/>
              </a:rPr>
              <a:t>Application in person at the competent residence authority </a:t>
            </a:r>
            <a:r>
              <a:rPr lang="en-US" sz="1800" b="1" kern="0" dirty="0">
                <a:solidFill>
                  <a:srgbClr val="000000"/>
                </a:solidFill>
                <a:latin typeface="Calibri" panose="020F0502020204030204" pitchFamily="34" charset="0"/>
              </a:rPr>
              <a:t>before </a:t>
            </a:r>
            <a:r>
              <a:rPr lang="en-US" sz="1800" kern="0" dirty="0">
                <a:solidFill>
                  <a:srgbClr val="000000"/>
                </a:solidFill>
                <a:latin typeface="Calibri" panose="020F0502020204030204" pitchFamily="34" charset="0"/>
              </a:rPr>
              <a:t>the original residence permit expires (earliest possibility: 3 months before the expiration date)</a:t>
            </a:r>
          </a:p>
          <a:p>
            <a:pPr marL="355600" lvl="0" algn="just" eaLnBrk="0" fontAlgn="base" hangingPunct="0">
              <a:lnSpc>
                <a:spcPct val="120000"/>
              </a:lnSpc>
              <a:spcBef>
                <a:spcPct val="0"/>
              </a:spcBef>
              <a:spcAft>
                <a:spcPct val="0"/>
              </a:spcAft>
              <a:buClrTx/>
              <a:defRPr/>
            </a:pPr>
            <a:r>
              <a:rPr lang="en-US" sz="1800" kern="0" dirty="0">
                <a:solidFill>
                  <a:srgbClr val="000000"/>
                </a:solidFill>
                <a:latin typeface="Calibri" panose="020F0502020204030204" pitchFamily="34" charset="0"/>
                <a:sym typeface="Wingdings" panose="05000000000000000000" pitchFamily="2" charset="2"/>
              </a:rPr>
              <a:t></a:t>
            </a:r>
            <a:r>
              <a:rPr lang="en-US" sz="1800" kern="0" dirty="0">
                <a:solidFill>
                  <a:srgbClr val="000000"/>
                </a:solidFill>
                <a:latin typeface="Calibri" panose="020F0502020204030204" pitchFamily="34" charset="0"/>
              </a:rPr>
              <a:t>Legal stay in Austria until a decision about the renewal has been taken (even after expiry of your original permit)</a:t>
            </a:r>
          </a:p>
          <a:p>
            <a:pPr marL="342900" lvl="0" indent="-342900" algn="just" eaLnBrk="0" fontAlgn="base" hangingPunct="0">
              <a:lnSpc>
                <a:spcPct val="120000"/>
              </a:lnSpc>
              <a:spcBef>
                <a:spcPct val="0"/>
              </a:spcBef>
              <a:spcAft>
                <a:spcPct val="0"/>
              </a:spcAft>
              <a:buClrTx/>
              <a:buFont typeface="Wingdings" panose="05000000000000000000" pitchFamily="2" charset="2"/>
              <a:buChar char="Ø"/>
              <a:defRPr/>
            </a:pPr>
            <a:endParaRPr lang="en-US" sz="1800" kern="0" dirty="0">
              <a:solidFill>
                <a:srgbClr val="000000"/>
              </a:solidFill>
              <a:latin typeface="Calibri" panose="020F0502020204030204" pitchFamily="34" charset="0"/>
            </a:endParaRPr>
          </a:p>
          <a:p>
            <a:pPr marL="342900" lvl="0" indent="-342900" algn="just" eaLnBrk="0" fontAlgn="base" hangingPunct="0">
              <a:lnSpc>
                <a:spcPct val="120000"/>
              </a:lnSpc>
              <a:spcBef>
                <a:spcPct val="0"/>
              </a:spcBef>
              <a:spcAft>
                <a:spcPct val="0"/>
              </a:spcAft>
              <a:buClrTx/>
              <a:buFont typeface="Wingdings" panose="05000000000000000000" pitchFamily="2" charset="2"/>
              <a:buChar char="Ø"/>
              <a:defRPr/>
            </a:pPr>
            <a:r>
              <a:rPr lang="en-US" sz="1800" kern="0" dirty="0">
                <a:solidFill>
                  <a:srgbClr val="000000"/>
                </a:solidFill>
                <a:latin typeface="Calibri" panose="020F0502020204030204" pitchFamily="34" charset="0"/>
              </a:rPr>
              <a:t>If the application for renewal is submitted after the expiry of the original residence permit the application will be classified as a first-time application </a:t>
            </a:r>
            <a:r>
              <a:rPr lang="en-US" sz="1800" kern="0" dirty="0" smtClean="0">
                <a:solidFill>
                  <a:srgbClr val="000000"/>
                </a:solidFill>
                <a:latin typeface="Calibri" panose="020F0502020204030204" pitchFamily="34" charset="0"/>
              </a:rPr>
              <a:t>and needs </a:t>
            </a:r>
            <a:r>
              <a:rPr lang="en-US" sz="1800" kern="0" dirty="0">
                <a:solidFill>
                  <a:srgbClr val="000000"/>
                </a:solidFill>
                <a:latin typeface="Calibri" panose="020F0502020204030204" pitchFamily="34" charset="0"/>
              </a:rPr>
              <a:t>to be submitted at the Austrian representative authority in the country of </a:t>
            </a:r>
            <a:r>
              <a:rPr lang="en-US" sz="1800" kern="0" dirty="0" smtClean="0">
                <a:solidFill>
                  <a:srgbClr val="000000"/>
                </a:solidFill>
                <a:latin typeface="Calibri" panose="020F0502020204030204" pitchFamily="34" charset="0"/>
              </a:rPr>
              <a:t>residence</a:t>
            </a:r>
          </a:p>
          <a:p>
            <a:pPr marL="342900" lvl="0" indent="-342900" algn="just" eaLnBrk="0" fontAlgn="base" hangingPunct="0">
              <a:lnSpc>
                <a:spcPct val="120000"/>
              </a:lnSpc>
              <a:spcBef>
                <a:spcPct val="0"/>
              </a:spcBef>
              <a:spcAft>
                <a:spcPct val="0"/>
              </a:spcAft>
              <a:buClrTx/>
              <a:buFont typeface="Wingdings" panose="05000000000000000000" pitchFamily="2" charset="2"/>
              <a:buChar char="Ø"/>
              <a:defRPr/>
            </a:pPr>
            <a:endParaRPr lang="en-US" sz="1800" kern="0" dirty="0">
              <a:solidFill>
                <a:srgbClr val="000000"/>
              </a:solidFill>
              <a:latin typeface="Calibri" panose="020F0502020204030204" pitchFamily="34" charset="0"/>
            </a:endParaRPr>
          </a:p>
          <a:p>
            <a:pPr marL="342900" indent="-342900" algn="just" eaLnBrk="0" fontAlgn="base" hangingPunct="0">
              <a:lnSpc>
                <a:spcPct val="120000"/>
              </a:lnSpc>
              <a:spcBef>
                <a:spcPct val="0"/>
              </a:spcBef>
              <a:spcAft>
                <a:spcPct val="0"/>
              </a:spcAft>
              <a:buClrTx/>
              <a:buFont typeface="Wingdings" panose="05000000000000000000" pitchFamily="2" charset="2"/>
              <a:buChar char="Ø"/>
              <a:defRPr/>
            </a:pPr>
            <a:r>
              <a:rPr lang="en-US" sz="1800" kern="0" dirty="0">
                <a:solidFill>
                  <a:srgbClr val="000000"/>
                </a:solidFill>
              </a:rPr>
              <a:t>In case you have to leave Austria </a:t>
            </a:r>
            <a:r>
              <a:rPr lang="en-US" sz="1800" kern="0" dirty="0" smtClean="0">
                <a:solidFill>
                  <a:srgbClr val="000000"/>
                </a:solidFill>
              </a:rPr>
              <a:t>before </a:t>
            </a:r>
            <a:r>
              <a:rPr lang="en-US" sz="1800" kern="0" dirty="0">
                <a:solidFill>
                  <a:srgbClr val="000000"/>
                </a:solidFill>
              </a:rPr>
              <a:t>you receive your renewed permit the authority </a:t>
            </a:r>
            <a:r>
              <a:rPr lang="en-US" sz="1800" kern="0" dirty="0" smtClean="0">
                <a:solidFill>
                  <a:srgbClr val="000000"/>
                </a:solidFill>
              </a:rPr>
              <a:t>you may – well-founded reasons provided - obtain a special approval to re-enter Austria (</a:t>
            </a:r>
            <a:r>
              <a:rPr lang="en-US" sz="1800" b="1" kern="0" dirty="0" err="1" smtClean="0">
                <a:solidFill>
                  <a:srgbClr val="000000"/>
                </a:solidFill>
              </a:rPr>
              <a:t>Notvignette</a:t>
            </a:r>
            <a:r>
              <a:rPr lang="en-US" sz="1800" kern="0" dirty="0" smtClean="0">
                <a:solidFill>
                  <a:srgbClr val="000000"/>
                </a:solidFill>
              </a:rPr>
              <a:t>)</a:t>
            </a:r>
          </a:p>
          <a:p>
            <a:pPr marL="355600" algn="just" defTabSz="355600" eaLnBrk="0" fontAlgn="base" hangingPunct="0">
              <a:lnSpc>
                <a:spcPct val="120000"/>
              </a:lnSpc>
              <a:spcBef>
                <a:spcPct val="0"/>
              </a:spcBef>
              <a:spcAft>
                <a:spcPct val="0"/>
              </a:spcAft>
              <a:buClrTx/>
              <a:defRPr/>
            </a:pPr>
            <a:r>
              <a:rPr lang="en-US" sz="1800" kern="0" dirty="0" smtClean="0">
                <a:solidFill>
                  <a:srgbClr val="000000"/>
                </a:solidFill>
                <a:latin typeface="Calibri" panose="020F0502020204030204" pitchFamily="34" charset="0"/>
              </a:rPr>
              <a:t>Attention: Not valid for other Schengen member states!</a:t>
            </a:r>
            <a:endParaRPr lang="en-US" sz="1800" kern="0" dirty="0">
              <a:solidFill>
                <a:srgbClr val="000000"/>
              </a:solidFill>
              <a:latin typeface="Calibri" panose="020F0502020204030204" pitchFamily="34" charset="0"/>
            </a:endParaRPr>
          </a:p>
          <a:p>
            <a:pPr marL="342900" lvl="0" indent="-342900" algn="just" eaLnBrk="0" fontAlgn="base" hangingPunct="0">
              <a:lnSpc>
                <a:spcPct val="120000"/>
              </a:lnSpc>
              <a:spcBef>
                <a:spcPct val="0"/>
              </a:spcBef>
              <a:spcAft>
                <a:spcPct val="0"/>
              </a:spcAft>
              <a:buClrTx/>
              <a:buFont typeface="Wingdings" panose="05000000000000000000" pitchFamily="2" charset="2"/>
              <a:buChar char="Ø"/>
              <a:defRPr/>
            </a:pPr>
            <a:endParaRPr lang="de-AT" sz="1800" kern="0" dirty="0">
              <a:solidFill>
                <a:srgbClr val="000000"/>
              </a:solidFill>
              <a:latin typeface="Calibri" panose="020F0502020204030204" pitchFamily="34" charset="0"/>
            </a:endParaRPr>
          </a:p>
          <a:p>
            <a:endParaRPr lang="de-AT" dirty="0"/>
          </a:p>
        </p:txBody>
      </p:sp>
    </p:spTree>
    <p:extLst>
      <p:ext uri="{BB962C8B-B14F-4D97-AF65-F5344CB8AC3E}">
        <p14:creationId xmlns:p14="http://schemas.microsoft.com/office/powerpoint/2010/main" val="2045825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2332</Words>
  <Application>Microsoft Office PowerPoint</Application>
  <PresentationFormat>Bildschirmpräsentation (4:3)</PresentationFormat>
  <Paragraphs>239</Paragraphs>
  <Slides>20</Slides>
  <Notes>20</Notes>
  <HiddenSlides>0</HiddenSlides>
  <MMClips>0</MMClips>
  <ScaleCrop>false</ScaleCrop>
  <HeadingPairs>
    <vt:vector size="4" baseType="variant">
      <vt:variant>
        <vt:lpstr>Design</vt:lpstr>
      </vt:variant>
      <vt:variant>
        <vt:i4>2</vt:i4>
      </vt:variant>
      <vt:variant>
        <vt:lpstr>Folientitel</vt:lpstr>
      </vt:variant>
      <vt:variant>
        <vt:i4>20</vt:i4>
      </vt:variant>
    </vt:vector>
  </HeadingPairs>
  <TitlesOfParts>
    <vt:vector size="22" baseType="lpstr">
      <vt:lpstr>Larissa</vt:lpstr>
      <vt:lpstr>1_Larissa</vt:lpstr>
      <vt:lpstr>PowerPoint-Präsentation</vt:lpstr>
      <vt:lpstr>Nationals of Third Countries: Stays for up to 6 months</vt:lpstr>
      <vt:lpstr>Nationals of Third Countries - Stays for more than 6 months</vt:lpstr>
      <vt:lpstr>Nationals of Third Countries - Stays for more than 6 months</vt:lpstr>
      <vt:lpstr>Nationals of Third Countries - Stays for more than 6 months</vt:lpstr>
      <vt:lpstr>Checklist “Residence Permit – Student” </vt:lpstr>
      <vt:lpstr>Mobility from other EU-memberstates</vt:lpstr>
      <vt:lpstr>PowerPoint-Präsentation</vt:lpstr>
      <vt:lpstr>Renewal of a residence permit </vt:lpstr>
      <vt:lpstr>Checklist Renewal “Residence Permit – Student” </vt:lpstr>
      <vt:lpstr>Working in Austria – Students General regulations </vt:lpstr>
      <vt:lpstr>Working in Austria – Students Specific Regulations I</vt:lpstr>
      <vt:lpstr>Working in Austria – Students Specific Regulations II</vt:lpstr>
      <vt:lpstr>Working in Austria – Visa D for trainees</vt:lpstr>
      <vt:lpstr>Working in Austria: Graduates</vt:lpstr>
      <vt:lpstr>Working in Austria: „Red-White-Red – Card“</vt:lpstr>
      <vt:lpstr>"Red-White-Red – card" for graduates of Austrian higher education institutions</vt:lpstr>
      <vt:lpstr> Public Health insurance covering “all Risks” with Gebietskrankenkassa – e.g. WGKK </vt:lpstr>
      <vt:lpstr>PowerPoint-Präsentation</vt:lpstr>
      <vt:lpstr>     Thank you for your attention!  Miriam Forster T +43 1 534 08-202 (Mon–Thur 10-12)  www.oead.at   www.euraxess.at  </vt:lpstr>
    </vt:vector>
  </TitlesOfParts>
  <Company>OeAD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Pint, Petra</dc:creator>
  <cp:lastModifiedBy>Forster, Miriam</cp:lastModifiedBy>
  <cp:revision>250</cp:revision>
  <cp:lastPrinted>2018-10-17T08:05:13Z</cp:lastPrinted>
  <dcterms:created xsi:type="dcterms:W3CDTF">2015-10-16T11:51:50Z</dcterms:created>
  <dcterms:modified xsi:type="dcterms:W3CDTF">2018-10-22T11:27:11Z</dcterms:modified>
</cp:coreProperties>
</file>