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68" r:id="rId3"/>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EAB"/>
    <a:srgbClr val="397C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p:scale>
          <a:sx n="30" d="100"/>
          <a:sy n="30" d="100"/>
        </p:scale>
        <p:origin x="-62" y="1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ogo | Titel | QR-Code | Strich">
    <p:spTree>
      <p:nvGrpSpPr>
        <p:cNvPr id="1" name=""/>
        <p:cNvGrpSpPr/>
        <p:nvPr/>
      </p:nvGrpSpPr>
      <p:grpSpPr>
        <a:xfrm>
          <a:off x="0" y="0"/>
          <a:ext cx="0" cy="0"/>
          <a:chOff x="0" y="0"/>
          <a:chExt cx="0" cy="0"/>
        </a:xfrm>
      </p:grpSpPr>
      <p:sp>
        <p:nvSpPr>
          <p:cNvPr id="5" name="Bildplatzhalter 4">
            <a:extLst>
              <a:ext uri="{FF2B5EF4-FFF2-40B4-BE49-F238E27FC236}">
                <a16:creationId xmlns:a16="http://schemas.microsoft.com/office/drawing/2014/main" id="{F415AF0F-2F5F-46D4-A815-89A316BB4A85}"/>
              </a:ext>
            </a:extLst>
          </p:cNvPr>
          <p:cNvSpPr>
            <a:spLocks noGrp="1"/>
          </p:cNvSpPr>
          <p:nvPr>
            <p:ph type="pic" sz="quarter" idx="10" hasCustomPrompt="1"/>
          </p:nvPr>
        </p:nvSpPr>
        <p:spPr>
          <a:xfrm>
            <a:off x="26758763" y="6661816"/>
            <a:ext cx="2190750" cy="2162175"/>
          </a:xfrm>
          <a:prstGeom prst="rect">
            <a:avLst/>
          </a:prstGeom>
        </p:spPr>
        <p:txBody>
          <a:bodyPr anchor="ctr"/>
          <a:lstStyle>
            <a:lvl1pPr marL="0" indent="0" algn="ctr">
              <a:buNone/>
              <a:defRPr sz="3200"/>
            </a:lvl1pPr>
          </a:lstStyle>
          <a:p>
            <a:r>
              <a:rPr lang="de-DE" dirty="0"/>
              <a:t>QR-Code</a:t>
            </a:r>
            <a:endParaRPr lang="de-AT" dirty="0"/>
          </a:p>
        </p:txBody>
      </p:sp>
      <p:sp>
        <p:nvSpPr>
          <p:cNvPr id="4" name="Textplatzhalter 3">
            <a:extLst>
              <a:ext uri="{FF2B5EF4-FFF2-40B4-BE49-F238E27FC236}">
                <a16:creationId xmlns:a16="http://schemas.microsoft.com/office/drawing/2014/main" id="{C97428EF-70E4-45E9-9ED6-7CAFDB711B17}"/>
              </a:ext>
            </a:extLst>
          </p:cNvPr>
          <p:cNvSpPr>
            <a:spLocks noGrp="1"/>
          </p:cNvSpPr>
          <p:nvPr>
            <p:ph type="body" sz="quarter" idx="11" hasCustomPrompt="1"/>
          </p:nvPr>
        </p:nvSpPr>
        <p:spPr>
          <a:xfrm>
            <a:off x="1234260" y="2168697"/>
            <a:ext cx="20573365" cy="1417638"/>
          </a:xfrm>
          <a:prstGeom prst="rect">
            <a:avLst/>
          </a:prstGeom>
        </p:spPr>
        <p:txBody>
          <a:bodyPr/>
          <a:lstStyle>
            <a:lvl1pPr marL="0" indent="0">
              <a:lnSpc>
                <a:spcPct val="100000"/>
              </a:lnSpc>
              <a:spcBef>
                <a:spcPts val="0"/>
              </a:spcBef>
              <a:buNone/>
              <a:defRPr sz="11000" b="1">
                <a:latin typeface="+mj-lt"/>
              </a:defRPr>
            </a:lvl1pPr>
          </a:lstStyle>
          <a:p>
            <a:pPr lvl="0"/>
            <a:r>
              <a:rPr lang="de-AT" dirty="0"/>
              <a:t>Title</a:t>
            </a:r>
          </a:p>
        </p:txBody>
      </p:sp>
      <p:sp>
        <p:nvSpPr>
          <p:cNvPr id="14" name="Textplatzhalter 13">
            <a:extLst>
              <a:ext uri="{FF2B5EF4-FFF2-40B4-BE49-F238E27FC236}">
                <a16:creationId xmlns:a16="http://schemas.microsoft.com/office/drawing/2014/main" id="{08192345-E666-48E8-955E-22A472097CDF}"/>
              </a:ext>
            </a:extLst>
          </p:cNvPr>
          <p:cNvSpPr>
            <a:spLocks noGrp="1"/>
          </p:cNvSpPr>
          <p:nvPr>
            <p:ph type="body" sz="quarter" idx="12" hasCustomPrompt="1"/>
          </p:nvPr>
        </p:nvSpPr>
        <p:spPr>
          <a:xfrm>
            <a:off x="1326333" y="3963353"/>
            <a:ext cx="20481292" cy="708025"/>
          </a:xfrm>
          <a:prstGeom prst="rect">
            <a:avLst/>
          </a:prstGeom>
        </p:spPr>
        <p:txBody>
          <a:bodyPr/>
          <a:lstStyle>
            <a:lvl1pPr marL="0" indent="0">
              <a:lnSpc>
                <a:spcPct val="100000"/>
              </a:lnSpc>
              <a:spcBef>
                <a:spcPts val="0"/>
              </a:spcBef>
              <a:buNone/>
              <a:defRPr sz="4000" b="1">
                <a:latin typeface="+mj-lt"/>
              </a:defRPr>
            </a:lvl1pPr>
          </a:lstStyle>
          <a:p>
            <a:pPr lvl="0"/>
            <a:r>
              <a:rPr lang="de-AT" sz="4000" dirty="0" err="1">
                <a:latin typeface="+mj-lt"/>
              </a:rPr>
              <a:t>Subtitle</a:t>
            </a:r>
            <a:endParaRPr lang="de-AT" dirty="0"/>
          </a:p>
        </p:txBody>
      </p:sp>
      <p:sp>
        <p:nvSpPr>
          <p:cNvPr id="20" name="Textplatzhalter 19">
            <a:extLst>
              <a:ext uri="{FF2B5EF4-FFF2-40B4-BE49-F238E27FC236}">
                <a16:creationId xmlns:a16="http://schemas.microsoft.com/office/drawing/2014/main" id="{40C43A01-7A82-47FA-AC5C-3DC372D35A49}"/>
              </a:ext>
            </a:extLst>
          </p:cNvPr>
          <p:cNvSpPr>
            <a:spLocks noGrp="1"/>
          </p:cNvSpPr>
          <p:nvPr>
            <p:ph type="body" sz="quarter" idx="14" hasCustomPrompt="1"/>
          </p:nvPr>
        </p:nvSpPr>
        <p:spPr>
          <a:xfrm>
            <a:off x="1325700" y="6481128"/>
            <a:ext cx="20456364" cy="388506"/>
          </a:xfrm>
          <a:prstGeom prst="rect">
            <a:avLst/>
          </a:prstGeom>
        </p:spPr>
        <p:txBody>
          <a:bodyPr/>
          <a:lstStyle>
            <a:lvl1pPr marL="0" indent="0">
              <a:lnSpc>
                <a:spcPct val="100000"/>
              </a:lnSpc>
              <a:spcBef>
                <a:spcPts val="0"/>
              </a:spcBef>
              <a:buNone/>
              <a:defRPr sz="2800"/>
            </a:lvl1pPr>
          </a:lstStyle>
          <a:p>
            <a:pPr lvl="0"/>
            <a:r>
              <a:rPr lang="de-AT" sz="2800" dirty="0"/>
              <a:t>Institution 1</a:t>
            </a:r>
            <a:endParaRPr lang="de-AT" dirty="0"/>
          </a:p>
        </p:txBody>
      </p:sp>
      <p:sp>
        <p:nvSpPr>
          <p:cNvPr id="21" name="Textplatzhalter 19">
            <a:extLst>
              <a:ext uri="{FF2B5EF4-FFF2-40B4-BE49-F238E27FC236}">
                <a16:creationId xmlns:a16="http://schemas.microsoft.com/office/drawing/2014/main" id="{F19D8EA2-F5A0-451F-955C-2D986BAD2EC3}"/>
              </a:ext>
            </a:extLst>
          </p:cNvPr>
          <p:cNvSpPr>
            <a:spLocks noGrp="1"/>
          </p:cNvSpPr>
          <p:nvPr>
            <p:ph type="body" sz="quarter" idx="15" hasCustomPrompt="1"/>
          </p:nvPr>
        </p:nvSpPr>
        <p:spPr>
          <a:xfrm>
            <a:off x="1325700" y="7013778"/>
            <a:ext cx="20456364" cy="388506"/>
          </a:xfrm>
          <a:prstGeom prst="rect">
            <a:avLst/>
          </a:prstGeom>
        </p:spPr>
        <p:txBody>
          <a:bodyPr/>
          <a:lstStyle>
            <a:lvl1pPr marL="0" indent="0">
              <a:lnSpc>
                <a:spcPct val="100000"/>
              </a:lnSpc>
              <a:spcBef>
                <a:spcPts val="0"/>
              </a:spcBef>
              <a:buNone/>
              <a:defRPr sz="2800"/>
            </a:lvl1pPr>
          </a:lstStyle>
          <a:p>
            <a:pPr lvl="0"/>
            <a:r>
              <a:rPr lang="de-AT" sz="2800" dirty="0"/>
              <a:t>Institution 2</a:t>
            </a:r>
            <a:endParaRPr lang="de-AT" dirty="0"/>
          </a:p>
        </p:txBody>
      </p:sp>
      <p:sp>
        <p:nvSpPr>
          <p:cNvPr id="22" name="Textplatzhalter 19">
            <a:extLst>
              <a:ext uri="{FF2B5EF4-FFF2-40B4-BE49-F238E27FC236}">
                <a16:creationId xmlns:a16="http://schemas.microsoft.com/office/drawing/2014/main" id="{6BE7CDD8-2F67-4EC3-B4A5-6BA1CFD0D490}"/>
              </a:ext>
            </a:extLst>
          </p:cNvPr>
          <p:cNvSpPr>
            <a:spLocks noGrp="1"/>
          </p:cNvSpPr>
          <p:nvPr>
            <p:ph type="body" sz="quarter" idx="16" hasCustomPrompt="1"/>
          </p:nvPr>
        </p:nvSpPr>
        <p:spPr>
          <a:xfrm>
            <a:off x="1325700" y="7546427"/>
            <a:ext cx="20456364" cy="388506"/>
          </a:xfrm>
          <a:prstGeom prst="rect">
            <a:avLst/>
          </a:prstGeom>
        </p:spPr>
        <p:txBody>
          <a:bodyPr/>
          <a:lstStyle>
            <a:lvl1pPr marL="0" indent="0">
              <a:lnSpc>
                <a:spcPct val="100000"/>
              </a:lnSpc>
              <a:spcBef>
                <a:spcPts val="0"/>
              </a:spcBef>
              <a:buNone/>
              <a:defRPr sz="2800"/>
            </a:lvl1pPr>
          </a:lstStyle>
          <a:p>
            <a:pPr lvl="0"/>
            <a:r>
              <a:rPr lang="de-AT" sz="2800" dirty="0"/>
              <a:t>Institution 3</a:t>
            </a:r>
            <a:endParaRPr lang="de-AT" dirty="0"/>
          </a:p>
        </p:txBody>
      </p:sp>
      <p:sp>
        <p:nvSpPr>
          <p:cNvPr id="24" name="Textplatzhalter 23">
            <a:extLst>
              <a:ext uri="{FF2B5EF4-FFF2-40B4-BE49-F238E27FC236}">
                <a16:creationId xmlns:a16="http://schemas.microsoft.com/office/drawing/2014/main" id="{A57F221F-762C-4BCF-8EA3-0DB9FC4E9D53}"/>
              </a:ext>
            </a:extLst>
          </p:cNvPr>
          <p:cNvSpPr>
            <a:spLocks noGrp="1"/>
          </p:cNvSpPr>
          <p:nvPr>
            <p:ph type="body" sz="quarter" idx="17" hasCustomPrompt="1"/>
          </p:nvPr>
        </p:nvSpPr>
        <p:spPr>
          <a:xfrm>
            <a:off x="1326333" y="5692459"/>
            <a:ext cx="20454938" cy="532447"/>
          </a:xfrm>
          <a:prstGeom prst="rect">
            <a:avLst/>
          </a:prstGeom>
        </p:spPr>
        <p:txBody>
          <a:bodyPr/>
          <a:lstStyle>
            <a:lvl1pPr marL="0" indent="0">
              <a:lnSpc>
                <a:spcPct val="100000"/>
              </a:lnSpc>
              <a:spcBef>
                <a:spcPts val="0"/>
              </a:spcBef>
              <a:buNone/>
              <a:defRPr sz="3600"/>
            </a:lvl1pPr>
          </a:lstStyle>
          <a:p>
            <a:pPr lvl="0"/>
            <a:r>
              <a:rPr lang="de-AT" sz="3600" dirty="0" err="1"/>
              <a:t>Authors</a:t>
            </a:r>
            <a:endParaRPr lang="de-AT" dirty="0"/>
          </a:p>
        </p:txBody>
      </p:sp>
      <p:sp>
        <p:nvSpPr>
          <p:cNvPr id="25" name="Textplatzhalter 23">
            <a:extLst>
              <a:ext uri="{FF2B5EF4-FFF2-40B4-BE49-F238E27FC236}">
                <a16:creationId xmlns:a16="http://schemas.microsoft.com/office/drawing/2014/main" id="{0DAE4033-8F52-4333-8D3A-56559AC38F2E}"/>
              </a:ext>
            </a:extLst>
          </p:cNvPr>
          <p:cNvSpPr>
            <a:spLocks noGrp="1"/>
          </p:cNvSpPr>
          <p:nvPr>
            <p:ph type="body" sz="quarter" idx="18" hasCustomPrompt="1"/>
          </p:nvPr>
        </p:nvSpPr>
        <p:spPr>
          <a:xfrm>
            <a:off x="1325699" y="8204046"/>
            <a:ext cx="20481925" cy="532446"/>
          </a:xfrm>
          <a:prstGeom prst="rect">
            <a:avLst/>
          </a:prstGeom>
        </p:spPr>
        <p:txBody>
          <a:bodyPr/>
          <a:lstStyle>
            <a:lvl1pPr marL="0" indent="0">
              <a:lnSpc>
                <a:spcPct val="100000"/>
              </a:lnSpc>
              <a:spcBef>
                <a:spcPts val="0"/>
              </a:spcBef>
              <a:buNone/>
              <a:defRPr sz="3600"/>
            </a:lvl1pPr>
          </a:lstStyle>
          <a:p>
            <a:pPr lvl="0"/>
            <a:r>
              <a:rPr lang="de-AT" sz="3600" dirty="0"/>
              <a:t>Contact</a:t>
            </a:r>
            <a:endParaRPr lang="de-AT" dirty="0"/>
          </a:p>
        </p:txBody>
      </p:sp>
      <p:sp>
        <p:nvSpPr>
          <p:cNvPr id="27" name="Textplatzhalter 26">
            <a:extLst>
              <a:ext uri="{FF2B5EF4-FFF2-40B4-BE49-F238E27FC236}">
                <a16:creationId xmlns:a16="http://schemas.microsoft.com/office/drawing/2014/main" id="{023C3DA6-B566-4069-BD8D-5037EC8CF885}"/>
              </a:ext>
            </a:extLst>
          </p:cNvPr>
          <p:cNvSpPr>
            <a:spLocks noGrp="1"/>
          </p:cNvSpPr>
          <p:nvPr>
            <p:ph type="body" sz="quarter" idx="19" hasCustomPrompt="1"/>
          </p:nvPr>
        </p:nvSpPr>
        <p:spPr>
          <a:xfrm>
            <a:off x="22182001" y="7526655"/>
            <a:ext cx="4387850" cy="1314450"/>
          </a:xfrm>
          <a:prstGeom prst="rect">
            <a:avLst/>
          </a:prstGeom>
        </p:spPr>
        <p:txBody>
          <a:bodyPr anchor="b" anchorCtr="0"/>
          <a:lstStyle>
            <a:lvl1pPr marL="0" indent="0" algn="r">
              <a:lnSpc>
                <a:spcPct val="100000"/>
              </a:lnSpc>
              <a:spcBef>
                <a:spcPts val="0"/>
              </a:spcBef>
              <a:buNone/>
              <a:defRPr sz="2800"/>
            </a:lvl1pPr>
          </a:lstStyle>
          <a:p>
            <a:pPr marL="0" marR="0" lvl="0" indent="0" algn="r" defTabSz="3027487" rtl="0" eaLnBrk="1" fontAlgn="auto" latinLnBrk="0" hangingPunct="1">
              <a:lnSpc>
                <a:spcPct val="90000"/>
              </a:lnSpc>
              <a:spcBef>
                <a:spcPts val="3311"/>
              </a:spcBef>
              <a:spcAft>
                <a:spcPts val="0"/>
              </a:spcAft>
              <a:buClrTx/>
              <a:buSzTx/>
              <a:buFont typeface="Arial" panose="020B0604020202020204" pitchFamily="34" charset="0"/>
              <a:buNone/>
              <a:tabLst/>
              <a:defRPr/>
            </a:pPr>
            <a:r>
              <a:rPr lang="de-DE" dirty="0"/>
              <a:t>Information</a:t>
            </a:r>
            <a:br>
              <a:rPr lang="de-AT" dirty="0">
                <a:solidFill>
                  <a:srgbClr val="397C23"/>
                </a:solidFill>
              </a:rPr>
            </a:br>
            <a:r>
              <a:rPr lang="de-AT" dirty="0">
                <a:solidFill>
                  <a:srgbClr val="397C23"/>
                </a:solidFill>
              </a:rPr>
              <a:t>link</a:t>
            </a:r>
            <a:endParaRPr lang="de-DE" dirty="0"/>
          </a:p>
        </p:txBody>
      </p:sp>
      <p:cxnSp>
        <p:nvCxnSpPr>
          <p:cNvPr id="12" name="Gerader Verbinder 11">
            <a:extLst>
              <a:ext uri="{FF2B5EF4-FFF2-40B4-BE49-F238E27FC236}">
                <a16:creationId xmlns:a16="http://schemas.microsoft.com/office/drawing/2014/main" id="{F8218D42-FDC5-424A-8DCD-FC6F449E9990}"/>
              </a:ext>
            </a:extLst>
          </p:cNvPr>
          <p:cNvCxnSpPr>
            <a:cxnSpLocks/>
          </p:cNvCxnSpPr>
          <p:nvPr userDrawn="1"/>
        </p:nvCxnSpPr>
        <p:spPr>
          <a:xfrm flipH="1">
            <a:off x="1440000" y="9260926"/>
            <a:ext cx="27395215" cy="0"/>
          </a:xfrm>
          <a:prstGeom prst="line">
            <a:avLst/>
          </a:prstGeom>
          <a:ln w="19050">
            <a:solidFill>
              <a:srgbClr val="397C2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9725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ogo | Titel | Strich">
    <p:spTree>
      <p:nvGrpSpPr>
        <p:cNvPr id="1" name=""/>
        <p:cNvGrpSpPr/>
        <p:nvPr/>
      </p:nvGrpSpPr>
      <p:grpSpPr>
        <a:xfrm>
          <a:off x="0" y="0"/>
          <a:ext cx="0" cy="0"/>
          <a:chOff x="0" y="0"/>
          <a:chExt cx="0" cy="0"/>
        </a:xfrm>
      </p:grpSpPr>
      <p:cxnSp>
        <p:nvCxnSpPr>
          <p:cNvPr id="18" name="Gerader Verbinder 17">
            <a:extLst>
              <a:ext uri="{FF2B5EF4-FFF2-40B4-BE49-F238E27FC236}">
                <a16:creationId xmlns:a16="http://schemas.microsoft.com/office/drawing/2014/main" id="{C9E11DC8-94F1-47A7-9F32-0ADFAB102980}"/>
              </a:ext>
            </a:extLst>
          </p:cNvPr>
          <p:cNvCxnSpPr>
            <a:cxnSpLocks/>
          </p:cNvCxnSpPr>
          <p:nvPr userDrawn="1"/>
        </p:nvCxnSpPr>
        <p:spPr>
          <a:xfrm flipH="1">
            <a:off x="1440000" y="9260926"/>
            <a:ext cx="27395215" cy="0"/>
          </a:xfrm>
          <a:prstGeom prst="line">
            <a:avLst/>
          </a:prstGeom>
          <a:ln w="19050">
            <a:solidFill>
              <a:srgbClr val="397C23"/>
            </a:solidFill>
          </a:ln>
        </p:spPr>
        <p:style>
          <a:lnRef idx="1">
            <a:schemeClr val="accent1"/>
          </a:lnRef>
          <a:fillRef idx="0">
            <a:schemeClr val="accent1"/>
          </a:fillRef>
          <a:effectRef idx="0">
            <a:schemeClr val="accent1"/>
          </a:effectRef>
          <a:fontRef idx="minor">
            <a:schemeClr val="tx1"/>
          </a:fontRef>
        </p:style>
      </p:cxnSp>
      <p:sp>
        <p:nvSpPr>
          <p:cNvPr id="19" name="Textplatzhalter 3">
            <a:extLst>
              <a:ext uri="{FF2B5EF4-FFF2-40B4-BE49-F238E27FC236}">
                <a16:creationId xmlns:a16="http://schemas.microsoft.com/office/drawing/2014/main" id="{41463FBD-6512-48AC-B354-98EEC74500CA}"/>
              </a:ext>
            </a:extLst>
          </p:cNvPr>
          <p:cNvSpPr>
            <a:spLocks noGrp="1"/>
          </p:cNvSpPr>
          <p:nvPr>
            <p:ph type="body" sz="quarter" idx="11" hasCustomPrompt="1"/>
          </p:nvPr>
        </p:nvSpPr>
        <p:spPr>
          <a:xfrm>
            <a:off x="1234260" y="2168697"/>
            <a:ext cx="20573365" cy="1417638"/>
          </a:xfrm>
          <a:prstGeom prst="rect">
            <a:avLst/>
          </a:prstGeom>
        </p:spPr>
        <p:txBody>
          <a:bodyPr/>
          <a:lstStyle>
            <a:lvl1pPr marL="0" indent="0">
              <a:lnSpc>
                <a:spcPct val="100000"/>
              </a:lnSpc>
              <a:spcBef>
                <a:spcPts val="0"/>
              </a:spcBef>
              <a:buNone/>
              <a:defRPr sz="11000" b="1">
                <a:latin typeface="+mj-lt"/>
              </a:defRPr>
            </a:lvl1pPr>
          </a:lstStyle>
          <a:p>
            <a:pPr lvl="0"/>
            <a:r>
              <a:rPr lang="de-AT" dirty="0"/>
              <a:t>Title</a:t>
            </a:r>
          </a:p>
        </p:txBody>
      </p:sp>
      <p:sp>
        <p:nvSpPr>
          <p:cNvPr id="20" name="Textplatzhalter 13">
            <a:extLst>
              <a:ext uri="{FF2B5EF4-FFF2-40B4-BE49-F238E27FC236}">
                <a16:creationId xmlns:a16="http://schemas.microsoft.com/office/drawing/2014/main" id="{E5488CDF-6AC9-4C42-AC84-63C79841B8B2}"/>
              </a:ext>
            </a:extLst>
          </p:cNvPr>
          <p:cNvSpPr>
            <a:spLocks noGrp="1"/>
          </p:cNvSpPr>
          <p:nvPr>
            <p:ph type="body" sz="quarter" idx="12" hasCustomPrompt="1"/>
          </p:nvPr>
        </p:nvSpPr>
        <p:spPr>
          <a:xfrm>
            <a:off x="1326333" y="3963353"/>
            <a:ext cx="20481292" cy="708025"/>
          </a:xfrm>
          <a:prstGeom prst="rect">
            <a:avLst/>
          </a:prstGeom>
        </p:spPr>
        <p:txBody>
          <a:bodyPr/>
          <a:lstStyle>
            <a:lvl1pPr marL="0" indent="0">
              <a:lnSpc>
                <a:spcPct val="100000"/>
              </a:lnSpc>
              <a:spcBef>
                <a:spcPts val="0"/>
              </a:spcBef>
              <a:buNone/>
              <a:defRPr sz="4000" b="1">
                <a:latin typeface="+mj-lt"/>
              </a:defRPr>
            </a:lvl1pPr>
          </a:lstStyle>
          <a:p>
            <a:pPr lvl="0"/>
            <a:r>
              <a:rPr lang="de-AT" sz="4000" dirty="0" err="1">
                <a:latin typeface="+mj-lt"/>
              </a:rPr>
              <a:t>Subtitle</a:t>
            </a:r>
            <a:endParaRPr lang="de-AT" dirty="0"/>
          </a:p>
        </p:txBody>
      </p:sp>
      <p:sp>
        <p:nvSpPr>
          <p:cNvPr id="21" name="Textplatzhalter 19">
            <a:extLst>
              <a:ext uri="{FF2B5EF4-FFF2-40B4-BE49-F238E27FC236}">
                <a16:creationId xmlns:a16="http://schemas.microsoft.com/office/drawing/2014/main" id="{EDB444DC-6B0A-4E84-8F63-5DCAC2E4EE64}"/>
              </a:ext>
            </a:extLst>
          </p:cNvPr>
          <p:cNvSpPr>
            <a:spLocks noGrp="1"/>
          </p:cNvSpPr>
          <p:nvPr>
            <p:ph type="body" sz="quarter" idx="14" hasCustomPrompt="1"/>
          </p:nvPr>
        </p:nvSpPr>
        <p:spPr>
          <a:xfrm>
            <a:off x="1325700" y="6481128"/>
            <a:ext cx="20456364" cy="388506"/>
          </a:xfrm>
          <a:prstGeom prst="rect">
            <a:avLst/>
          </a:prstGeom>
        </p:spPr>
        <p:txBody>
          <a:bodyPr/>
          <a:lstStyle>
            <a:lvl1pPr marL="0" indent="0">
              <a:lnSpc>
                <a:spcPct val="100000"/>
              </a:lnSpc>
              <a:spcBef>
                <a:spcPts val="0"/>
              </a:spcBef>
              <a:buNone/>
              <a:defRPr sz="2800"/>
            </a:lvl1pPr>
          </a:lstStyle>
          <a:p>
            <a:pPr lvl="0"/>
            <a:r>
              <a:rPr lang="de-AT" sz="2800" dirty="0"/>
              <a:t>Institution 1</a:t>
            </a:r>
            <a:endParaRPr lang="de-AT" dirty="0"/>
          </a:p>
        </p:txBody>
      </p:sp>
      <p:sp>
        <p:nvSpPr>
          <p:cNvPr id="22" name="Textplatzhalter 19">
            <a:extLst>
              <a:ext uri="{FF2B5EF4-FFF2-40B4-BE49-F238E27FC236}">
                <a16:creationId xmlns:a16="http://schemas.microsoft.com/office/drawing/2014/main" id="{EBBF9064-9EA4-4A7E-8CC1-4007A3ED62BA}"/>
              </a:ext>
            </a:extLst>
          </p:cNvPr>
          <p:cNvSpPr>
            <a:spLocks noGrp="1"/>
          </p:cNvSpPr>
          <p:nvPr>
            <p:ph type="body" sz="quarter" idx="15" hasCustomPrompt="1"/>
          </p:nvPr>
        </p:nvSpPr>
        <p:spPr>
          <a:xfrm>
            <a:off x="1325700" y="7013778"/>
            <a:ext cx="20456364" cy="388506"/>
          </a:xfrm>
          <a:prstGeom prst="rect">
            <a:avLst/>
          </a:prstGeom>
        </p:spPr>
        <p:txBody>
          <a:bodyPr/>
          <a:lstStyle>
            <a:lvl1pPr marL="0" indent="0">
              <a:lnSpc>
                <a:spcPct val="100000"/>
              </a:lnSpc>
              <a:spcBef>
                <a:spcPts val="0"/>
              </a:spcBef>
              <a:buNone/>
              <a:defRPr sz="2800"/>
            </a:lvl1pPr>
          </a:lstStyle>
          <a:p>
            <a:pPr lvl="0"/>
            <a:r>
              <a:rPr lang="de-AT" sz="2800" dirty="0"/>
              <a:t>Institution 2</a:t>
            </a:r>
            <a:endParaRPr lang="de-AT" dirty="0"/>
          </a:p>
        </p:txBody>
      </p:sp>
      <p:sp>
        <p:nvSpPr>
          <p:cNvPr id="23" name="Textplatzhalter 19">
            <a:extLst>
              <a:ext uri="{FF2B5EF4-FFF2-40B4-BE49-F238E27FC236}">
                <a16:creationId xmlns:a16="http://schemas.microsoft.com/office/drawing/2014/main" id="{DDC3F98B-EFDD-4E56-9EFD-4B9261D8F36A}"/>
              </a:ext>
            </a:extLst>
          </p:cNvPr>
          <p:cNvSpPr>
            <a:spLocks noGrp="1"/>
          </p:cNvSpPr>
          <p:nvPr>
            <p:ph type="body" sz="quarter" idx="16" hasCustomPrompt="1"/>
          </p:nvPr>
        </p:nvSpPr>
        <p:spPr>
          <a:xfrm>
            <a:off x="1325700" y="7546427"/>
            <a:ext cx="20456364" cy="388506"/>
          </a:xfrm>
          <a:prstGeom prst="rect">
            <a:avLst/>
          </a:prstGeom>
        </p:spPr>
        <p:txBody>
          <a:bodyPr/>
          <a:lstStyle>
            <a:lvl1pPr marL="0" indent="0">
              <a:lnSpc>
                <a:spcPct val="100000"/>
              </a:lnSpc>
              <a:spcBef>
                <a:spcPts val="0"/>
              </a:spcBef>
              <a:buNone/>
              <a:defRPr sz="2800"/>
            </a:lvl1pPr>
          </a:lstStyle>
          <a:p>
            <a:pPr lvl="0"/>
            <a:r>
              <a:rPr lang="de-AT" sz="2800" dirty="0"/>
              <a:t>Institution 3</a:t>
            </a:r>
            <a:endParaRPr lang="de-AT" dirty="0"/>
          </a:p>
        </p:txBody>
      </p:sp>
      <p:sp>
        <p:nvSpPr>
          <p:cNvPr id="24" name="Textplatzhalter 23">
            <a:extLst>
              <a:ext uri="{FF2B5EF4-FFF2-40B4-BE49-F238E27FC236}">
                <a16:creationId xmlns:a16="http://schemas.microsoft.com/office/drawing/2014/main" id="{628059F9-820F-498E-8899-8254B6256423}"/>
              </a:ext>
            </a:extLst>
          </p:cNvPr>
          <p:cNvSpPr>
            <a:spLocks noGrp="1"/>
          </p:cNvSpPr>
          <p:nvPr>
            <p:ph type="body" sz="quarter" idx="17" hasCustomPrompt="1"/>
          </p:nvPr>
        </p:nvSpPr>
        <p:spPr>
          <a:xfrm>
            <a:off x="1326333" y="5692459"/>
            <a:ext cx="20454938" cy="532447"/>
          </a:xfrm>
          <a:prstGeom prst="rect">
            <a:avLst/>
          </a:prstGeom>
        </p:spPr>
        <p:txBody>
          <a:bodyPr/>
          <a:lstStyle>
            <a:lvl1pPr marL="0" indent="0">
              <a:lnSpc>
                <a:spcPct val="100000"/>
              </a:lnSpc>
              <a:spcBef>
                <a:spcPts val="0"/>
              </a:spcBef>
              <a:buNone/>
              <a:defRPr sz="3600"/>
            </a:lvl1pPr>
          </a:lstStyle>
          <a:p>
            <a:pPr lvl="0"/>
            <a:r>
              <a:rPr lang="de-AT" sz="3600" dirty="0" err="1"/>
              <a:t>Authors</a:t>
            </a:r>
            <a:endParaRPr lang="de-AT" dirty="0"/>
          </a:p>
        </p:txBody>
      </p:sp>
      <p:sp>
        <p:nvSpPr>
          <p:cNvPr id="25" name="Textplatzhalter 23">
            <a:extLst>
              <a:ext uri="{FF2B5EF4-FFF2-40B4-BE49-F238E27FC236}">
                <a16:creationId xmlns:a16="http://schemas.microsoft.com/office/drawing/2014/main" id="{45A1D331-D0E1-4AA4-8E1A-89B9C9CC9A27}"/>
              </a:ext>
            </a:extLst>
          </p:cNvPr>
          <p:cNvSpPr>
            <a:spLocks noGrp="1"/>
          </p:cNvSpPr>
          <p:nvPr>
            <p:ph type="body" sz="quarter" idx="18" hasCustomPrompt="1"/>
          </p:nvPr>
        </p:nvSpPr>
        <p:spPr>
          <a:xfrm>
            <a:off x="1325699" y="8204046"/>
            <a:ext cx="20481925" cy="532446"/>
          </a:xfrm>
          <a:prstGeom prst="rect">
            <a:avLst/>
          </a:prstGeom>
        </p:spPr>
        <p:txBody>
          <a:bodyPr/>
          <a:lstStyle>
            <a:lvl1pPr marL="0" indent="0">
              <a:lnSpc>
                <a:spcPct val="100000"/>
              </a:lnSpc>
              <a:spcBef>
                <a:spcPts val="0"/>
              </a:spcBef>
              <a:buNone/>
              <a:defRPr sz="3600"/>
            </a:lvl1pPr>
          </a:lstStyle>
          <a:p>
            <a:pPr lvl="0"/>
            <a:r>
              <a:rPr lang="de-AT" sz="3600" dirty="0"/>
              <a:t>Contact</a:t>
            </a:r>
            <a:endParaRPr lang="de-AT" dirty="0"/>
          </a:p>
        </p:txBody>
      </p:sp>
    </p:spTree>
    <p:extLst>
      <p:ext uri="{BB962C8B-B14F-4D97-AF65-F5344CB8AC3E}">
        <p14:creationId xmlns:p14="http://schemas.microsoft.com/office/powerpoint/2010/main" val="1650121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ogo | Strich">
    <p:spTree>
      <p:nvGrpSpPr>
        <p:cNvPr id="1" name=""/>
        <p:cNvGrpSpPr/>
        <p:nvPr/>
      </p:nvGrpSpPr>
      <p:grpSpPr>
        <a:xfrm>
          <a:off x="0" y="0"/>
          <a:ext cx="0" cy="0"/>
          <a:chOff x="0" y="0"/>
          <a:chExt cx="0" cy="0"/>
        </a:xfrm>
      </p:grpSpPr>
      <p:cxnSp>
        <p:nvCxnSpPr>
          <p:cNvPr id="3" name="Gerader Verbinder 2">
            <a:extLst>
              <a:ext uri="{FF2B5EF4-FFF2-40B4-BE49-F238E27FC236}">
                <a16:creationId xmlns:a16="http://schemas.microsoft.com/office/drawing/2014/main" id="{65A6AC11-6383-43F2-8364-4A229DE65F26}"/>
              </a:ext>
            </a:extLst>
          </p:cNvPr>
          <p:cNvCxnSpPr>
            <a:cxnSpLocks/>
          </p:cNvCxnSpPr>
          <p:nvPr userDrawn="1"/>
        </p:nvCxnSpPr>
        <p:spPr>
          <a:xfrm flipH="1">
            <a:off x="1440000" y="9260926"/>
            <a:ext cx="27395215" cy="0"/>
          </a:xfrm>
          <a:prstGeom prst="line">
            <a:avLst/>
          </a:prstGeom>
          <a:ln w="19050">
            <a:solidFill>
              <a:srgbClr val="006EA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1014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og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04767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sv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B9D0FC4F-30D4-4E97-B927-40DF4FBBF5BC}"/>
              </a:ext>
            </a:extLst>
          </p:cNvPr>
          <p:cNvSpPr/>
          <p:nvPr userDrawn="1"/>
        </p:nvSpPr>
        <p:spPr>
          <a:xfrm>
            <a:off x="28835213" y="0"/>
            <a:ext cx="1440000" cy="14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pic>
        <p:nvPicPr>
          <p:cNvPr id="9" name="Grafik 8">
            <a:extLst>
              <a:ext uri="{FF2B5EF4-FFF2-40B4-BE49-F238E27FC236}">
                <a16:creationId xmlns:a16="http://schemas.microsoft.com/office/drawing/2014/main" id="{18F540BB-72CB-47F1-A9BA-982580079D75}"/>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2430099" y="1440000"/>
            <a:ext cx="6770846" cy="2899266"/>
          </a:xfrm>
          <a:prstGeom prst="rect">
            <a:avLst/>
          </a:prstGeom>
        </p:spPr>
      </p:pic>
    </p:spTree>
    <p:extLst>
      <p:ext uri="{BB962C8B-B14F-4D97-AF65-F5344CB8AC3E}">
        <p14:creationId xmlns:p14="http://schemas.microsoft.com/office/powerpoint/2010/main" val="2810333322"/>
      </p:ext>
    </p:extLst>
  </p:cSld>
  <p:clrMap bg1="lt1" tx1="dk1" bg2="lt2" tx2="dk2" accent1="accent1" accent2="accent2" accent3="accent3" accent4="accent4" accent5="accent5" accent6="accent6" hlink="hlink" folHlink="folHlink"/>
  <p:sldLayoutIdLst>
    <p:sldLayoutId id="2147483668" r:id="rId1"/>
    <p:sldLayoutId id="2147483661" r:id="rId2"/>
    <p:sldLayoutId id="2147483667" r:id="rId3"/>
    <p:sldLayoutId id="2147483669" r:id="rId4"/>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hyperlink" Target="http://www.r-project.org/" TargetMode="External"/><Relationship Id="rId4" Type="http://schemas.openxmlformats.org/officeDocument/2006/relationships/hyperlink" Target="http://www.vuna.ch/"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a:extLst>
              <a:ext uri="{FF2B5EF4-FFF2-40B4-BE49-F238E27FC236}">
                <a16:creationId xmlns:a16="http://schemas.microsoft.com/office/drawing/2014/main" id="{1592406C-BF2D-4141-8B4D-40501AE003A6}"/>
              </a:ext>
            </a:extLst>
          </p:cNvPr>
          <p:cNvSpPr txBox="1"/>
          <p:nvPr/>
        </p:nvSpPr>
        <p:spPr>
          <a:xfrm>
            <a:off x="22498324" y="7467937"/>
            <a:ext cx="4092742" cy="1384995"/>
          </a:xfrm>
          <a:prstGeom prst="rect">
            <a:avLst/>
          </a:prstGeom>
          <a:noFill/>
        </p:spPr>
        <p:txBody>
          <a:bodyPr wrap="square" rtlCol="0">
            <a:spAutoFit/>
          </a:bodyPr>
          <a:lstStyle/>
          <a:p>
            <a:pPr algn="r"/>
            <a:r>
              <a:rPr lang="de-DE" sz="2800" dirty="0">
                <a:latin typeface="Arial" panose="020B0604020202020204" pitchFamily="34" charset="0"/>
                <a:cs typeface="Arial" panose="020B0604020202020204" pitchFamily="34" charset="0"/>
              </a:rPr>
              <a:t>Weitere Informationen</a:t>
            </a:r>
          </a:p>
          <a:p>
            <a:pPr algn="r"/>
            <a:r>
              <a:rPr lang="de-DE" sz="2800" dirty="0">
                <a:latin typeface="Arial" panose="020B0604020202020204" pitchFamily="34" charset="0"/>
                <a:cs typeface="Arial" panose="020B0604020202020204" pitchFamily="34" charset="0"/>
              </a:rPr>
              <a:t> finden Sie unter</a:t>
            </a:r>
          </a:p>
          <a:p>
            <a:pPr algn="r"/>
            <a:r>
              <a:rPr lang="de-DE" sz="2800" dirty="0">
                <a:solidFill>
                  <a:srgbClr val="397C23"/>
                </a:solidFill>
                <a:latin typeface="Arial" panose="020B0604020202020204" pitchFamily="34" charset="0"/>
                <a:cs typeface="Arial" panose="020B0604020202020204" pitchFamily="34" charset="0"/>
              </a:rPr>
              <a:t>www.boku.ac.at/dnw</a:t>
            </a:r>
            <a:endParaRPr lang="de-AT" sz="2800" dirty="0">
              <a:solidFill>
                <a:srgbClr val="397C23"/>
              </a:solidFill>
              <a:latin typeface="Arial" panose="020B0604020202020204" pitchFamily="34" charset="0"/>
              <a:cs typeface="Arial" panose="020B0604020202020204" pitchFamily="34" charset="0"/>
            </a:endParaRPr>
          </a:p>
        </p:txBody>
      </p:sp>
      <p:pic>
        <p:nvPicPr>
          <p:cNvPr id="12" name="Grafik 11">
            <a:extLst>
              <a:ext uri="{FF2B5EF4-FFF2-40B4-BE49-F238E27FC236}">
                <a16:creationId xmlns:a16="http://schemas.microsoft.com/office/drawing/2014/main" id="{1C9CB1CC-09D6-42FE-974A-1221FE02427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804426" y="6692932"/>
            <a:ext cx="2160000" cy="2160000"/>
          </a:xfrm>
          <a:prstGeom prst="rect">
            <a:avLst/>
          </a:prstGeom>
        </p:spPr>
      </p:pic>
      <p:sp>
        <p:nvSpPr>
          <p:cNvPr id="13" name="Text Box 12">
            <a:extLst>
              <a:ext uri="{FF2B5EF4-FFF2-40B4-BE49-F238E27FC236}">
                <a16:creationId xmlns:a16="http://schemas.microsoft.com/office/drawing/2014/main" id="{653E1C01-6B8B-4516-BADD-9E2E37B94885}"/>
              </a:ext>
            </a:extLst>
          </p:cNvPr>
          <p:cNvSpPr txBox="1">
            <a:spLocks noChangeArrowheads="1"/>
          </p:cNvSpPr>
          <p:nvPr/>
        </p:nvSpPr>
        <p:spPr bwMode="auto">
          <a:xfrm>
            <a:off x="1787525" y="10912201"/>
            <a:ext cx="12922250" cy="27108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44272" tIns="172136" rIns="344272" bIns="172136">
            <a:spAutoFit/>
          </a:bodyPr>
          <a:lstStyle>
            <a:lvl1pPr defTabSz="3443288">
              <a:defRPr sz="9000">
                <a:solidFill>
                  <a:schemeClr val="tx1"/>
                </a:solidFill>
                <a:latin typeface="Times"/>
              </a:defRPr>
            </a:lvl1pPr>
            <a:lvl2pPr marL="742950" indent="-285750" defTabSz="3443288">
              <a:defRPr sz="9000">
                <a:solidFill>
                  <a:schemeClr val="tx1"/>
                </a:solidFill>
                <a:latin typeface="Times"/>
              </a:defRPr>
            </a:lvl2pPr>
            <a:lvl3pPr marL="1143000" indent="-228600" defTabSz="3443288">
              <a:defRPr sz="9000">
                <a:solidFill>
                  <a:schemeClr val="tx1"/>
                </a:solidFill>
                <a:latin typeface="Times"/>
              </a:defRPr>
            </a:lvl3pPr>
            <a:lvl4pPr marL="1600200" indent="-228600" defTabSz="3443288">
              <a:defRPr sz="9000">
                <a:solidFill>
                  <a:schemeClr val="tx1"/>
                </a:solidFill>
                <a:latin typeface="Times"/>
              </a:defRPr>
            </a:lvl4pPr>
            <a:lvl5pPr marL="2057400" indent="-228600" defTabSz="3443288">
              <a:defRPr sz="9000">
                <a:solidFill>
                  <a:schemeClr val="tx1"/>
                </a:solidFill>
                <a:latin typeface="Times"/>
              </a:defRPr>
            </a:lvl5pPr>
            <a:lvl6pPr marL="2514600" indent="-228600" defTabSz="3443288" eaLnBrk="0" fontAlgn="base" hangingPunct="0">
              <a:spcBef>
                <a:spcPct val="0"/>
              </a:spcBef>
              <a:spcAft>
                <a:spcPct val="0"/>
              </a:spcAft>
              <a:defRPr sz="9000">
                <a:solidFill>
                  <a:schemeClr val="tx1"/>
                </a:solidFill>
                <a:latin typeface="Times"/>
              </a:defRPr>
            </a:lvl6pPr>
            <a:lvl7pPr marL="2971800" indent="-228600" defTabSz="3443288" eaLnBrk="0" fontAlgn="base" hangingPunct="0">
              <a:spcBef>
                <a:spcPct val="0"/>
              </a:spcBef>
              <a:spcAft>
                <a:spcPct val="0"/>
              </a:spcAft>
              <a:defRPr sz="9000">
                <a:solidFill>
                  <a:schemeClr val="tx1"/>
                </a:solidFill>
                <a:latin typeface="Times"/>
              </a:defRPr>
            </a:lvl7pPr>
            <a:lvl8pPr marL="3429000" indent="-228600" defTabSz="3443288" eaLnBrk="0" fontAlgn="base" hangingPunct="0">
              <a:spcBef>
                <a:spcPct val="0"/>
              </a:spcBef>
              <a:spcAft>
                <a:spcPct val="0"/>
              </a:spcAft>
              <a:defRPr sz="9000">
                <a:solidFill>
                  <a:schemeClr val="tx1"/>
                </a:solidFill>
                <a:latin typeface="Times"/>
              </a:defRPr>
            </a:lvl8pPr>
            <a:lvl9pPr marL="3886200" indent="-228600" defTabSz="3443288" eaLnBrk="0" fontAlgn="base" hangingPunct="0">
              <a:spcBef>
                <a:spcPct val="0"/>
              </a:spcBef>
              <a:spcAft>
                <a:spcPct val="0"/>
              </a:spcAft>
              <a:defRPr sz="9000">
                <a:solidFill>
                  <a:schemeClr val="tx1"/>
                </a:solidFill>
                <a:latin typeface="Times"/>
              </a:defRPr>
            </a:lvl9pPr>
          </a:lstStyle>
          <a:p>
            <a:pPr>
              <a:spcAft>
                <a:spcPct val="50000"/>
              </a:spcAft>
            </a:pPr>
            <a:r>
              <a:rPr lang="en-GB" sz="4100" b="1" dirty="0">
                <a:solidFill>
                  <a:srgbClr val="0074AF"/>
                </a:solidFill>
                <a:latin typeface="Arial" charset="0"/>
              </a:rPr>
              <a:t>Introduction </a:t>
            </a:r>
          </a:p>
          <a:p>
            <a:pPr algn="just">
              <a:spcAft>
                <a:spcPts val="1200"/>
              </a:spcAft>
            </a:pPr>
            <a:r>
              <a:rPr lang="en-US" sz="2800" dirty="0">
                <a:latin typeface="Arial" charset="0"/>
              </a:rPr>
              <a:t>Closing the nutrient loop and the control of pollution (Larsen and </a:t>
            </a:r>
            <a:r>
              <a:rPr lang="en-US" sz="2800" dirty="0" err="1">
                <a:latin typeface="Arial" charset="0"/>
              </a:rPr>
              <a:t>Gujer</a:t>
            </a:r>
            <a:r>
              <a:rPr lang="en-US" sz="2800" dirty="0">
                <a:latin typeface="Arial" charset="0"/>
              </a:rPr>
              <a:t>, 1996) are popular reasons for promoting urine-separation as an alternative to conventional sanitation systems. Irrespective of the toilet design and source-separation technology, there is a need for managing the transport of urine from its source to a defined target point (</a:t>
            </a:r>
            <a:r>
              <a:rPr lang="en-US" sz="2800" dirty="0" err="1">
                <a:latin typeface="Arial" pitchFamily="34" charset="0"/>
                <a:cs typeface="Arial" pitchFamily="34" charset="0"/>
              </a:rPr>
              <a:t>Rieck</a:t>
            </a:r>
            <a:r>
              <a:rPr lang="en-US" sz="2800" dirty="0">
                <a:latin typeface="Arial" pitchFamily="34" charset="0"/>
                <a:cs typeface="Arial" pitchFamily="34" charset="0"/>
              </a:rPr>
              <a:t> and von </a:t>
            </a:r>
            <a:r>
              <a:rPr lang="en-US" sz="2800" dirty="0" err="1">
                <a:latin typeface="Arial" pitchFamily="34" charset="0"/>
                <a:cs typeface="Arial" pitchFamily="34" charset="0"/>
              </a:rPr>
              <a:t>Muench</a:t>
            </a:r>
            <a:r>
              <a:rPr lang="en-US" sz="2800" dirty="0">
                <a:latin typeface="Arial" pitchFamily="34" charset="0"/>
                <a:cs typeface="Arial" pitchFamily="34" charset="0"/>
              </a:rPr>
              <a:t>, 2011)</a:t>
            </a:r>
            <a:r>
              <a:rPr lang="en-US" sz="2800" dirty="0">
                <a:latin typeface="Arial" charset="0"/>
              </a:rPr>
              <a:t>. Especially in developing regions, the collection and transport management of urine is gaining importance. The Decentralized Sanitation Product Management Model (DeSaM) was developed to assess the performance and costs of different urine collection approaches.</a:t>
            </a:r>
          </a:p>
          <a:p>
            <a:pPr algn="just">
              <a:spcAft>
                <a:spcPts val="1200"/>
              </a:spcAft>
            </a:pPr>
            <a:r>
              <a:rPr lang="en-US" sz="2800" dirty="0">
                <a:latin typeface="Arial" charset="0"/>
              </a:rPr>
              <a:t>For the work on this Master’s thesis, DeSaM was applied to a case study for the first time in order to test its applicability as a decision support tool by answering questions like:</a:t>
            </a:r>
          </a:p>
          <a:p>
            <a:pPr marL="361950" indent="-361950" algn="just"/>
            <a:r>
              <a:rPr lang="en-US" sz="2800" dirty="0">
                <a:latin typeface="Arial" charset="0"/>
              </a:rPr>
              <a:t>a) How much urine can be collected in the chosen base setup of a case study? And how does this amount change when other collection schemes are applied (e.g. larger collection tanks, more pick-up trucks)?</a:t>
            </a:r>
          </a:p>
          <a:p>
            <a:pPr marL="361950" indent="-361950" algn="just"/>
            <a:r>
              <a:rPr lang="en-US" sz="2800" dirty="0">
                <a:latin typeface="Arial" charset="0"/>
              </a:rPr>
              <a:t>b) What would be the (Pareto-) optimum for cost and collected volume?</a:t>
            </a:r>
            <a:endParaRPr lang="de-AT" sz="2800" dirty="0">
              <a:latin typeface="Arial" charset="0"/>
            </a:endParaRPr>
          </a:p>
          <a:p>
            <a:pPr marL="265113" indent="-265113"/>
            <a:endParaRPr lang="en-GB" sz="2800" dirty="0">
              <a:latin typeface="Arial" charset="0"/>
            </a:endParaRPr>
          </a:p>
          <a:p>
            <a:pPr>
              <a:spcBef>
                <a:spcPts val="1800"/>
              </a:spcBef>
              <a:spcAft>
                <a:spcPct val="50000"/>
              </a:spcAft>
            </a:pPr>
            <a:r>
              <a:rPr lang="en-GB" sz="4100" b="1" dirty="0">
                <a:solidFill>
                  <a:srgbClr val="0074AF"/>
                </a:solidFill>
                <a:latin typeface="Arial" charset="0"/>
              </a:rPr>
              <a:t>Material and methods</a:t>
            </a:r>
          </a:p>
          <a:p>
            <a:pPr algn="just">
              <a:spcAft>
                <a:spcPts val="1200"/>
              </a:spcAft>
            </a:pPr>
            <a:r>
              <a:rPr lang="en-GB" sz="2800" b="1" dirty="0">
                <a:solidFill>
                  <a:srgbClr val="0074AF"/>
                </a:solidFill>
                <a:latin typeface="Arial" charset="0"/>
              </a:rPr>
              <a:t>Case study:</a:t>
            </a:r>
            <a:r>
              <a:rPr lang="en-GB" sz="2800" dirty="0">
                <a:latin typeface="Arial" charset="0"/>
              </a:rPr>
              <a:t> The work presented in the Master’s thesis is based on the </a:t>
            </a:r>
            <a:r>
              <a:rPr lang="en-US" sz="2800" dirty="0">
                <a:latin typeface="Arial" charset="0"/>
              </a:rPr>
              <a:t>current urine collection activity  from distributed urine diversion dehydration toilets (UDDTs) in rural and peri-urban areas of  eThekwini Municipality</a:t>
            </a:r>
            <a:br>
              <a:rPr lang="en-US" sz="2800" dirty="0">
                <a:latin typeface="Arial" charset="0"/>
              </a:rPr>
            </a:br>
            <a:r>
              <a:rPr lang="en-US" sz="2800" dirty="0">
                <a:latin typeface="Arial" charset="0"/>
              </a:rPr>
              <a:t>(Figure 1). The municipality, located on the east coast of South Africa, is participating </a:t>
            </a:r>
            <a:r>
              <a:rPr lang="de-AT" sz="2800" dirty="0">
                <a:latin typeface="Arial" charset="0"/>
              </a:rPr>
              <a:t>in </a:t>
            </a:r>
            <a:r>
              <a:rPr lang="en-GB" sz="2800" dirty="0">
                <a:latin typeface="Arial" charset="0"/>
              </a:rPr>
              <a:t>an </a:t>
            </a:r>
            <a:r>
              <a:rPr lang="en-US" sz="2800" dirty="0">
                <a:latin typeface="Arial" charset="0"/>
              </a:rPr>
              <a:t>international research project (</a:t>
            </a:r>
            <a:r>
              <a:rPr lang="en-US" sz="2800" dirty="0">
                <a:latin typeface="Arial" charset="0"/>
                <a:hlinkClick r:id="rId4"/>
              </a:rPr>
              <a:t>www.vuna.ch</a:t>
            </a:r>
            <a:r>
              <a:rPr lang="en-US" sz="2800" dirty="0">
                <a:latin typeface="Arial" charset="0"/>
              </a:rPr>
              <a:t>) that is</a:t>
            </a:r>
            <a:r>
              <a:rPr lang="en-GB" sz="2800" dirty="0">
                <a:latin typeface="Arial" charset="0"/>
              </a:rPr>
              <a:t> focusing on a sanitation system with decentralized urine treatment. </a:t>
            </a:r>
            <a:endParaRPr lang="en-US" sz="2800" dirty="0">
              <a:latin typeface="Arial" charset="0"/>
            </a:endParaRPr>
          </a:p>
          <a:p>
            <a:pPr>
              <a:spcAft>
                <a:spcPts val="1200"/>
              </a:spcAft>
            </a:pPr>
            <a:endParaRPr lang="en-US" sz="2800" dirty="0">
              <a:latin typeface="Arial" charset="0"/>
            </a:endParaRPr>
          </a:p>
          <a:p>
            <a:pPr>
              <a:spcAft>
                <a:spcPts val="1200"/>
              </a:spcAft>
            </a:pPr>
            <a:endParaRPr lang="en-US" sz="2800" dirty="0">
              <a:latin typeface="Arial" charset="0"/>
            </a:endParaRPr>
          </a:p>
          <a:p>
            <a:pPr>
              <a:spcAft>
                <a:spcPts val="1200"/>
              </a:spcAft>
            </a:pPr>
            <a:endParaRPr lang="en-US" sz="2800" dirty="0">
              <a:latin typeface="Arial" charset="0"/>
            </a:endParaRPr>
          </a:p>
          <a:p>
            <a:pPr>
              <a:spcAft>
                <a:spcPts val="1200"/>
              </a:spcAft>
            </a:pPr>
            <a:endParaRPr lang="en-US" sz="2800" dirty="0">
              <a:latin typeface="Arial" charset="0"/>
            </a:endParaRPr>
          </a:p>
          <a:p>
            <a:pPr>
              <a:spcAft>
                <a:spcPts val="1200"/>
              </a:spcAft>
            </a:pPr>
            <a:endParaRPr lang="en-US" sz="2800" dirty="0">
              <a:latin typeface="Arial" charset="0"/>
            </a:endParaRPr>
          </a:p>
          <a:p>
            <a:pPr>
              <a:spcAft>
                <a:spcPts val="1200"/>
              </a:spcAft>
            </a:pPr>
            <a:endParaRPr lang="en-US" sz="2800" dirty="0">
              <a:latin typeface="Arial" charset="0"/>
            </a:endParaRPr>
          </a:p>
          <a:p>
            <a:pPr>
              <a:spcAft>
                <a:spcPts val="1200"/>
              </a:spcAft>
            </a:pPr>
            <a:endParaRPr lang="en-US" sz="2800" dirty="0">
              <a:latin typeface="Arial" charset="0"/>
            </a:endParaRPr>
          </a:p>
          <a:p>
            <a:pPr>
              <a:spcAft>
                <a:spcPts val="1200"/>
              </a:spcAft>
            </a:pPr>
            <a:endParaRPr lang="en-US" sz="2800" dirty="0">
              <a:latin typeface="Arial" charset="0"/>
            </a:endParaRPr>
          </a:p>
          <a:p>
            <a:pPr>
              <a:spcAft>
                <a:spcPts val="1200"/>
              </a:spcAft>
            </a:pPr>
            <a:endParaRPr lang="en-US" sz="2800" dirty="0">
              <a:latin typeface="Arial" charset="0"/>
            </a:endParaRPr>
          </a:p>
          <a:p>
            <a:pPr algn="ctr">
              <a:spcAft>
                <a:spcPts val="1200"/>
              </a:spcAft>
            </a:pPr>
            <a:br>
              <a:rPr lang="en-GB" sz="2600" dirty="0">
                <a:latin typeface="Arial" charset="0"/>
              </a:rPr>
            </a:br>
            <a:r>
              <a:rPr lang="en-GB" sz="2400" dirty="0">
                <a:latin typeface="Arial" charset="0"/>
              </a:rPr>
              <a:t>Fig.1</a:t>
            </a:r>
            <a:r>
              <a:rPr lang="en-GB" sz="1800" dirty="0">
                <a:latin typeface="Arial" charset="0"/>
              </a:rPr>
              <a:t>  </a:t>
            </a:r>
            <a:r>
              <a:rPr lang="en-GB" sz="2400" dirty="0">
                <a:latin typeface="Arial" charset="0"/>
              </a:rPr>
              <a:t>Urine is collected from UDDTs</a:t>
            </a:r>
            <a:r>
              <a:rPr lang="en-GB" sz="1800" dirty="0">
                <a:latin typeface="Arial" charset="0"/>
              </a:rPr>
              <a:t> </a:t>
            </a:r>
            <a:r>
              <a:rPr lang="en-GB" sz="2400" dirty="0">
                <a:latin typeface="Arial" charset="0"/>
              </a:rPr>
              <a:t>(left); the distributed tanks have to be picked up</a:t>
            </a:r>
            <a:r>
              <a:rPr lang="en-GB" sz="1800" dirty="0">
                <a:latin typeface="Arial" charset="0"/>
              </a:rPr>
              <a:t> </a:t>
            </a:r>
            <a:r>
              <a:rPr lang="en-GB" sz="2400" dirty="0">
                <a:latin typeface="Arial" charset="0"/>
              </a:rPr>
              <a:t>(right)</a:t>
            </a:r>
            <a:endParaRPr lang="en-GB" altLang="ja-JP" sz="2400" dirty="0">
              <a:latin typeface="Arial" charset="0"/>
              <a:ea typeface="ＭＳ Ｐゴシック" charset="-128"/>
            </a:endParaRPr>
          </a:p>
          <a:p>
            <a:pPr algn="just">
              <a:spcAft>
                <a:spcPts val="1200"/>
              </a:spcAft>
            </a:pPr>
            <a:r>
              <a:rPr lang="en-GB" sz="2800" dirty="0">
                <a:latin typeface="Arial" charset="0"/>
              </a:rPr>
              <a:t>Since a</a:t>
            </a:r>
            <a:r>
              <a:rPr lang="en-US" sz="2800" dirty="0">
                <a:latin typeface="Arial" charset="0"/>
              </a:rPr>
              <a:t> network of treatment facilities for decentralized on-site operation is still under development, urine tanks are used as a simple on-site system. </a:t>
            </a:r>
          </a:p>
          <a:p>
            <a:pPr algn="just">
              <a:spcAft>
                <a:spcPts val="1200"/>
              </a:spcAft>
            </a:pPr>
            <a:r>
              <a:rPr lang="de-AT" sz="2800" b="1" dirty="0">
                <a:solidFill>
                  <a:srgbClr val="0074AF"/>
                </a:solidFill>
                <a:latin typeface="Arial" charset="0"/>
              </a:rPr>
              <a:t>DeSaM: </a:t>
            </a:r>
            <a:r>
              <a:rPr lang="en-US" sz="2800" dirty="0">
                <a:latin typeface="Arial" charset="0"/>
              </a:rPr>
              <a:t>The Decentralized Sanitation Product Management Model is a stochastic and dynamic model. It allows the assessment of volume flows, mass flows (such as nutrients) and costs of defined management approaches. DeSaM is implemented as an </a:t>
            </a:r>
            <a:r>
              <a:rPr lang="en-US" sz="2800" i="1" dirty="0">
                <a:latin typeface="Arial" charset="0"/>
              </a:rPr>
              <a:t>R package</a:t>
            </a:r>
            <a:r>
              <a:rPr lang="en-US" sz="2800" dirty="0">
                <a:latin typeface="Arial" charset="0"/>
              </a:rPr>
              <a:t> (R Core team, 2012).</a:t>
            </a:r>
            <a:endParaRPr lang="de-AT" sz="2800" dirty="0">
              <a:latin typeface="Arial" charset="0"/>
            </a:endParaRPr>
          </a:p>
          <a:p>
            <a:pPr algn="just">
              <a:spcAft>
                <a:spcPts val="1200"/>
              </a:spcAft>
            </a:pPr>
            <a:r>
              <a:rPr lang="de-AT" sz="2800" b="1" dirty="0">
                <a:solidFill>
                  <a:srgbClr val="0074AF"/>
                </a:solidFill>
                <a:latin typeface="Arial" charset="0"/>
              </a:rPr>
              <a:t>Analysis approach: </a:t>
            </a:r>
          </a:p>
          <a:p>
            <a:pPr marL="361950" indent="-361950" algn="just">
              <a:spcAft>
                <a:spcPts val="1200"/>
              </a:spcAft>
              <a:buFont typeface="Arial" pitchFamily="34" charset="0"/>
              <a:buChar char="•"/>
            </a:pPr>
            <a:r>
              <a:rPr lang="de-AT" sz="2800" dirty="0">
                <a:latin typeface="Arial" charset="0"/>
              </a:rPr>
              <a:t>A potential collection setup </a:t>
            </a:r>
            <a:r>
              <a:rPr lang="en-US" sz="2800" dirty="0">
                <a:latin typeface="Arial" charset="0"/>
              </a:rPr>
              <a:t>based on a centralized collection is defined for the situation in eThekwini Municipality.</a:t>
            </a:r>
          </a:p>
          <a:p>
            <a:pPr marL="361950" indent="-361950" algn="just">
              <a:spcAft>
                <a:spcPts val="1200"/>
              </a:spcAft>
              <a:buFont typeface="Arial" pitchFamily="34" charset="0"/>
              <a:buChar char="•"/>
            </a:pPr>
            <a:r>
              <a:rPr lang="en-US" sz="2800" dirty="0">
                <a:latin typeface="Arial" charset="0"/>
              </a:rPr>
              <a:t>The performance of the setup and alternative schemes  (more vehicles, alternative collection intervals,…) are assessed and local sensitivity analysis with changing one factor at a time is used to separate the influential from non-influential model parameters. </a:t>
            </a:r>
          </a:p>
          <a:p>
            <a:pPr marL="361950" indent="-361950" algn="just">
              <a:spcAft>
                <a:spcPts val="1200"/>
              </a:spcAft>
              <a:buFont typeface="Arial" pitchFamily="34" charset="0"/>
              <a:buChar char="•"/>
            </a:pPr>
            <a:r>
              <a:rPr lang="en-US" sz="2800" dirty="0">
                <a:latin typeface="Arial" charset="0"/>
              </a:rPr>
              <a:t>Pareto optimization is chosen for solving the multi-objective optimization problem with conflicting objectives: minimal costs and maximal volume. </a:t>
            </a:r>
          </a:p>
          <a:p>
            <a:pPr marL="361950" indent="-361950" algn="just">
              <a:spcAft>
                <a:spcPts val="1200"/>
              </a:spcAft>
              <a:buFont typeface="Arial" pitchFamily="34" charset="0"/>
              <a:buChar char="•"/>
            </a:pPr>
            <a:r>
              <a:rPr lang="en-US" sz="2800" dirty="0">
                <a:latin typeface="Arial" charset="0"/>
              </a:rPr>
              <a:t>The base setup is compared to an alternative setup including local collection and intermediate storage</a:t>
            </a:r>
            <a:r>
              <a:rPr lang="de-AT" sz="2800" dirty="0">
                <a:latin typeface="Arial" charset="0"/>
              </a:rPr>
              <a:t>.</a:t>
            </a:r>
          </a:p>
        </p:txBody>
      </p:sp>
      <p:sp>
        <p:nvSpPr>
          <p:cNvPr id="14" name="Text Box 13">
            <a:extLst>
              <a:ext uri="{FF2B5EF4-FFF2-40B4-BE49-F238E27FC236}">
                <a16:creationId xmlns:a16="http://schemas.microsoft.com/office/drawing/2014/main" id="{559B3319-2330-4FB8-9864-DC87B00D0B0F}"/>
              </a:ext>
            </a:extLst>
          </p:cNvPr>
          <p:cNvSpPr txBox="1">
            <a:spLocks noChangeArrowheads="1"/>
          </p:cNvSpPr>
          <p:nvPr/>
        </p:nvSpPr>
        <p:spPr bwMode="auto">
          <a:xfrm>
            <a:off x="15049500" y="10873185"/>
            <a:ext cx="12673013" cy="280167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44272" tIns="172136" rIns="344272" bIns="172136">
            <a:spAutoFit/>
          </a:bodyPr>
          <a:lstStyle>
            <a:lvl1pPr marL="171450" indent="-171450" defTabSz="3443288">
              <a:defRPr sz="9000">
                <a:solidFill>
                  <a:schemeClr val="tx1"/>
                </a:solidFill>
                <a:latin typeface="Times"/>
              </a:defRPr>
            </a:lvl1pPr>
            <a:lvl2pPr marL="742950" indent="-285750" defTabSz="3443288">
              <a:defRPr sz="9000">
                <a:solidFill>
                  <a:schemeClr val="tx1"/>
                </a:solidFill>
                <a:latin typeface="Times"/>
              </a:defRPr>
            </a:lvl2pPr>
            <a:lvl3pPr marL="1143000" indent="-228600" defTabSz="3443288">
              <a:defRPr sz="9000">
                <a:solidFill>
                  <a:schemeClr val="tx1"/>
                </a:solidFill>
                <a:latin typeface="Times"/>
              </a:defRPr>
            </a:lvl3pPr>
            <a:lvl4pPr marL="1600200" indent="-228600" defTabSz="3443288">
              <a:defRPr sz="9000">
                <a:solidFill>
                  <a:schemeClr val="tx1"/>
                </a:solidFill>
                <a:latin typeface="Times"/>
              </a:defRPr>
            </a:lvl4pPr>
            <a:lvl5pPr marL="2057400" indent="-228600" defTabSz="3443288">
              <a:defRPr sz="9000">
                <a:solidFill>
                  <a:schemeClr val="tx1"/>
                </a:solidFill>
                <a:latin typeface="Times"/>
              </a:defRPr>
            </a:lvl5pPr>
            <a:lvl6pPr marL="2514600" indent="-228600" defTabSz="3443288" eaLnBrk="0" fontAlgn="base" hangingPunct="0">
              <a:spcBef>
                <a:spcPct val="0"/>
              </a:spcBef>
              <a:spcAft>
                <a:spcPct val="0"/>
              </a:spcAft>
              <a:defRPr sz="9000">
                <a:solidFill>
                  <a:schemeClr val="tx1"/>
                </a:solidFill>
                <a:latin typeface="Times"/>
              </a:defRPr>
            </a:lvl6pPr>
            <a:lvl7pPr marL="2971800" indent="-228600" defTabSz="3443288" eaLnBrk="0" fontAlgn="base" hangingPunct="0">
              <a:spcBef>
                <a:spcPct val="0"/>
              </a:spcBef>
              <a:spcAft>
                <a:spcPct val="0"/>
              </a:spcAft>
              <a:defRPr sz="9000">
                <a:solidFill>
                  <a:schemeClr val="tx1"/>
                </a:solidFill>
                <a:latin typeface="Times"/>
              </a:defRPr>
            </a:lvl7pPr>
            <a:lvl8pPr marL="3429000" indent="-228600" defTabSz="3443288" eaLnBrk="0" fontAlgn="base" hangingPunct="0">
              <a:spcBef>
                <a:spcPct val="0"/>
              </a:spcBef>
              <a:spcAft>
                <a:spcPct val="0"/>
              </a:spcAft>
              <a:defRPr sz="9000">
                <a:solidFill>
                  <a:schemeClr val="tx1"/>
                </a:solidFill>
                <a:latin typeface="Times"/>
              </a:defRPr>
            </a:lvl8pPr>
            <a:lvl9pPr marL="3886200" indent="-228600" defTabSz="3443288" eaLnBrk="0" fontAlgn="base" hangingPunct="0">
              <a:spcBef>
                <a:spcPct val="0"/>
              </a:spcBef>
              <a:spcAft>
                <a:spcPct val="0"/>
              </a:spcAft>
              <a:defRPr sz="9000">
                <a:solidFill>
                  <a:schemeClr val="tx1"/>
                </a:solidFill>
                <a:latin typeface="Times"/>
              </a:defRPr>
            </a:lvl9pPr>
          </a:lstStyle>
          <a:p>
            <a:pPr>
              <a:spcBef>
                <a:spcPts val="1800"/>
              </a:spcBef>
              <a:spcAft>
                <a:spcPct val="50000"/>
              </a:spcAft>
            </a:pPr>
            <a:r>
              <a:rPr lang="en-GB" sz="4000" b="1" dirty="0">
                <a:solidFill>
                  <a:srgbClr val="0074AF"/>
                </a:solidFill>
                <a:latin typeface="Arial" charset="0"/>
              </a:rPr>
              <a:t>Results and discussion</a:t>
            </a:r>
          </a:p>
          <a:p>
            <a:pPr marL="0" indent="0" algn="just">
              <a:spcAft>
                <a:spcPts val="1200"/>
              </a:spcAft>
            </a:pPr>
            <a:r>
              <a:rPr lang="en-US" sz="2800" dirty="0">
                <a:latin typeface="Arial" charset="0"/>
              </a:rPr>
              <a:t>Figure 2 (left) illustrates the sensitivities of the collection parameters and reveals that the only parameter with a positive impact on all performance indicators is the maximum capacity of the toilet tanks. </a:t>
            </a:r>
          </a:p>
          <a:p>
            <a:pPr marL="0" indent="0" algn="just">
              <a:spcAft>
                <a:spcPts val="1200"/>
              </a:spcAft>
            </a:pPr>
            <a:r>
              <a:rPr lang="en-US" sz="2800" dirty="0">
                <a:latin typeface="Arial" charset="0"/>
              </a:rPr>
              <a:t>Figure 2 (right) displays the simulation results for the performance indicators </a:t>
            </a:r>
            <a:r>
              <a:rPr lang="en-US" sz="2800" i="1" dirty="0">
                <a:latin typeface="Arial" charset="0"/>
              </a:rPr>
              <a:t>total collected volume</a:t>
            </a:r>
            <a:r>
              <a:rPr lang="en-US" sz="2800" dirty="0">
                <a:latin typeface="Arial" charset="0"/>
              </a:rPr>
              <a:t> and </a:t>
            </a:r>
            <a:r>
              <a:rPr lang="en-US" sz="2800" i="1" dirty="0">
                <a:latin typeface="Arial" charset="0"/>
              </a:rPr>
              <a:t>relative collection costs </a:t>
            </a:r>
            <a:r>
              <a:rPr lang="en-US" sz="2800" dirty="0">
                <a:latin typeface="Arial" charset="0"/>
              </a:rPr>
              <a:t>of all considered collection schemes. It becomes clear that the chosen base scenario is not Pareto-optimal as it is below the Pareto front.</a:t>
            </a:r>
          </a:p>
          <a:p>
            <a:pPr marL="0" indent="0">
              <a:spcAft>
                <a:spcPts val="1200"/>
              </a:spcAft>
            </a:pPr>
            <a:endParaRPr lang="en-US" sz="2400" dirty="0">
              <a:latin typeface="Arial" charset="0"/>
            </a:endParaRPr>
          </a:p>
          <a:p>
            <a:pPr marL="0" indent="0">
              <a:spcAft>
                <a:spcPts val="1200"/>
              </a:spcAft>
            </a:pPr>
            <a:endParaRPr lang="en-US" sz="2400" dirty="0">
              <a:latin typeface="Arial" charset="0"/>
            </a:endParaRPr>
          </a:p>
          <a:p>
            <a:pPr marL="0" indent="0">
              <a:spcAft>
                <a:spcPts val="1200"/>
              </a:spcAft>
            </a:pPr>
            <a:endParaRPr lang="en-US" sz="2400" dirty="0">
              <a:latin typeface="Arial" charset="0"/>
            </a:endParaRPr>
          </a:p>
          <a:p>
            <a:pPr marL="0" indent="0">
              <a:spcAft>
                <a:spcPts val="1200"/>
              </a:spcAft>
            </a:pPr>
            <a:endParaRPr lang="en-US" sz="2400" dirty="0">
              <a:latin typeface="Arial" charset="0"/>
            </a:endParaRPr>
          </a:p>
          <a:p>
            <a:pPr marL="0" indent="0">
              <a:spcAft>
                <a:spcPts val="1200"/>
              </a:spcAft>
            </a:pPr>
            <a:endParaRPr lang="en-US" sz="2400" dirty="0">
              <a:latin typeface="Arial" charset="0"/>
            </a:endParaRPr>
          </a:p>
          <a:p>
            <a:pPr marL="0" indent="0">
              <a:spcAft>
                <a:spcPts val="1200"/>
              </a:spcAft>
            </a:pPr>
            <a:endParaRPr lang="en-US" sz="2400" dirty="0">
              <a:latin typeface="Arial" charset="0"/>
            </a:endParaRPr>
          </a:p>
          <a:p>
            <a:pPr marL="0" indent="0">
              <a:spcAft>
                <a:spcPts val="1200"/>
              </a:spcAft>
            </a:pPr>
            <a:endParaRPr lang="en-US" sz="2400" dirty="0">
              <a:latin typeface="Arial" charset="0"/>
            </a:endParaRPr>
          </a:p>
          <a:p>
            <a:pPr marL="0" indent="0">
              <a:spcAft>
                <a:spcPts val="1200"/>
              </a:spcAft>
            </a:pPr>
            <a:endParaRPr lang="en-US" sz="2400" dirty="0">
              <a:latin typeface="Arial" charset="0"/>
            </a:endParaRPr>
          </a:p>
          <a:p>
            <a:pPr marL="0" indent="0">
              <a:spcAft>
                <a:spcPts val="1200"/>
              </a:spcAft>
            </a:pPr>
            <a:endParaRPr lang="en-US" sz="2400" dirty="0">
              <a:latin typeface="Arial" charset="0"/>
            </a:endParaRPr>
          </a:p>
          <a:p>
            <a:pPr marL="0" indent="0">
              <a:spcAft>
                <a:spcPts val="1200"/>
              </a:spcAft>
            </a:pPr>
            <a:endParaRPr lang="en-US" sz="2400" dirty="0">
              <a:latin typeface="Arial" charset="0"/>
            </a:endParaRPr>
          </a:p>
          <a:p>
            <a:pPr marL="0" indent="0">
              <a:spcAft>
                <a:spcPts val="1200"/>
              </a:spcAft>
            </a:pPr>
            <a:endParaRPr lang="en-US" sz="2400" dirty="0">
              <a:latin typeface="Arial" charset="0"/>
            </a:endParaRPr>
          </a:p>
          <a:p>
            <a:pPr marL="0" indent="0" algn="r">
              <a:spcAft>
                <a:spcPts val="1200"/>
              </a:spcAft>
            </a:pPr>
            <a:br>
              <a:rPr lang="en-GB" sz="2400" dirty="0">
                <a:latin typeface="Arial" charset="0"/>
              </a:rPr>
            </a:br>
            <a:r>
              <a:rPr lang="en-US" sz="1800" dirty="0">
                <a:latin typeface="Arial" charset="0"/>
              </a:rPr>
              <a:t>ZAR = South African Rand (1 ZAR ≈ 0.1 EUR)</a:t>
            </a:r>
            <a:r>
              <a:rPr lang="en-US" sz="1800" dirty="0" err="1">
                <a:solidFill>
                  <a:schemeClr val="bg1"/>
                </a:solidFill>
                <a:latin typeface="Arial" charset="0"/>
              </a:rPr>
              <a:t>aaaa</a:t>
            </a:r>
            <a:endParaRPr lang="en-GB" sz="1800" dirty="0">
              <a:solidFill>
                <a:schemeClr val="bg1"/>
              </a:solidFill>
              <a:latin typeface="Arial" charset="0"/>
            </a:endParaRPr>
          </a:p>
          <a:p>
            <a:pPr marL="0" indent="0" algn="ctr">
              <a:spcAft>
                <a:spcPts val="1200"/>
              </a:spcAft>
            </a:pPr>
            <a:r>
              <a:rPr lang="en-GB" sz="2400" dirty="0">
                <a:latin typeface="Arial" charset="0"/>
              </a:rPr>
              <a:t>Fig. 2  Results of the local sensitivity analysis (left) </a:t>
            </a:r>
            <a:r>
              <a:rPr lang="en-GB" sz="1800" dirty="0">
                <a:latin typeface="Arial" charset="0"/>
              </a:rPr>
              <a:t>+ values = improvement, - values = impairment</a:t>
            </a:r>
            <a:r>
              <a:rPr lang="en-GB" sz="2400" dirty="0">
                <a:latin typeface="Arial" charset="0"/>
              </a:rPr>
              <a:t>; and of Pareto optimization (right) </a:t>
            </a:r>
            <a:r>
              <a:rPr lang="en-GB" sz="1800" dirty="0">
                <a:latin typeface="Arial" charset="0"/>
              </a:rPr>
              <a:t>dots =</a:t>
            </a:r>
            <a:r>
              <a:rPr lang="en-GB" sz="1800" dirty="0">
                <a:latin typeface="Calibri"/>
              </a:rPr>
              <a:t> </a:t>
            </a:r>
            <a:r>
              <a:rPr lang="en-GB" sz="1800" dirty="0">
                <a:latin typeface="Arial" charset="0"/>
              </a:rPr>
              <a:t>mean values of 50 parallel simulations, the </a:t>
            </a:r>
            <a:r>
              <a:rPr lang="en-US" sz="1800" dirty="0">
                <a:latin typeface="Arial" charset="0"/>
              </a:rPr>
              <a:t>lower (25 %-) and the </a:t>
            </a:r>
            <a:r>
              <a:rPr lang="en-US" sz="2400" dirty="0" err="1">
                <a:solidFill>
                  <a:schemeClr val="bg1"/>
                </a:solidFill>
                <a:latin typeface="Arial" charset="0"/>
              </a:rPr>
              <a:t>a</a:t>
            </a:r>
            <a:r>
              <a:rPr lang="en-US" sz="1800" dirty="0" err="1">
                <a:latin typeface="Arial" charset="0"/>
              </a:rPr>
              <a:t>upper</a:t>
            </a:r>
            <a:r>
              <a:rPr lang="en-US" sz="1800" dirty="0">
                <a:latin typeface="Arial" charset="0"/>
              </a:rPr>
              <a:t> (75 %-) quartiles are connected by horizontal and vertical lines</a:t>
            </a:r>
          </a:p>
          <a:p>
            <a:pPr marL="0" indent="0" algn="ctr">
              <a:spcAft>
                <a:spcPts val="1200"/>
              </a:spcAft>
            </a:pPr>
            <a:endParaRPr lang="en-GB" altLang="ja-JP" sz="2600" dirty="0">
              <a:latin typeface="Arial" charset="0"/>
              <a:ea typeface="ＭＳ Ｐゴシック" charset="-128"/>
            </a:endParaRPr>
          </a:p>
          <a:p>
            <a:pPr marL="0" indent="0" algn="ctr">
              <a:spcAft>
                <a:spcPts val="1200"/>
              </a:spcAft>
            </a:pPr>
            <a:endParaRPr lang="en-GB" altLang="ja-JP" sz="3800" dirty="0">
              <a:latin typeface="Arial" charset="0"/>
              <a:ea typeface="ＭＳ Ｐゴシック" charset="-128"/>
            </a:endParaRPr>
          </a:p>
          <a:p>
            <a:pPr marL="0" indent="0" algn="ctr">
              <a:spcAft>
                <a:spcPts val="1200"/>
              </a:spcAft>
            </a:pPr>
            <a:endParaRPr lang="en-GB" altLang="ja-JP" sz="2600" dirty="0">
              <a:latin typeface="Arial" charset="0"/>
              <a:ea typeface="ＭＳ Ｐゴシック" charset="-128"/>
            </a:endParaRPr>
          </a:p>
          <a:p>
            <a:pPr marL="0" indent="0" algn="ctr">
              <a:spcAft>
                <a:spcPts val="1200"/>
              </a:spcAft>
            </a:pPr>
            <a:endParaRPr lang="en-GB" altLang="ja-JP" sz="2600" dirty="0">
              <a:latin typeface="Arial" charset="0"/>
              <a:ea typeface="ＭＳ Ｐゴシック" charset="-128"/>
            </a:endParaRPr>
          </a:p>
          <a:p>
            <a:pPr marL="0" indent="0" algn="ctr">
              <a:spcAft>
                <a:spcPts val="1200"/>
              </a:spcAft>
            </a:pPr>
            <a:endParaRPr lang="en-GB" altLang="ja-JP" sz="2600" dirty="0">
              <a:latin typeface="Arial" charset="0"/>
              <a:ea typeface="ＭＳ Ｐゴシック" charset="-128"/>
            </a:endParaRPr>
          </a:p>
          <a:p>
            <a:pPr marL="0" indent="0" algn="ctr">
              <a:spcAft>
                <a:spcPts val="1200"/>
              </a:spcAft>
            </a:pPr>
            <a:endParaRPr lang="en-GB" altLang="ja-JP" sz="2600" dirty="0">
              <a:latin typeface="Arial" charset="0"/>
              <a:ea typeface="ＭＳ Ｐゴシック" charset="-128"/>
            </a:endParaRPr>
          </a:p>
          <a:p>
            <a:pPr marL="0" indent="0" algn="ctr">
              <a:spcAft>
                <a:spcPts val="1200"/>
              </a:spcAft>
            </a:pPr>
            <a:endParaRPr lang="en-GB" altLang="ja-JP" sz="2600" dirty="0">
              <a:latin typeface="Arial" charset="0"/>
              <a:ea typeface="ＭＳ Ｐゴシック" charset="-128"/>
            </a:endParaRPr>
          </a:p>
          <a:p>
            <a:pPr marL="0" indent="0" algn="ctr">
              <a:spcAft>
                <a:spcPts val="1200"/>
              </a:spcAft>
            </a:pPr>
            <a:endParaRPr lang="en-GB" altLang="ja-JP" sz="2600" dirty="0">
              <a:latin typeface="Arial" charset="0"/>
              <a:ea typeface="ＭＳ Ｐゴシック" charset="-128"/>
            </a:endParaRPr>
          </a:p>
          <a:p>
            <a:pPr marL="0" indent="0" algn="ctr">
              <a:spcAft>
                <a:spcPts val="1200"/>
              </a:spcAft>
            </a:pPr>
            <a:endParaRPr lang="en-GB" altLang="ja-JP" sz="2600" dirty="0">
              <a:latin typeface="Arial" charset="0"/>
              <a:ea typeface="ＭＳ Ｐゴシック" charset="-128"/>
            </a:endParaRPr>
          </a:p>
          <a:p>
            <a:pPr marL="0" indent="0" algn="ctr">
              <a:spcAft>
                <a:spcPts val="1200"/>
              </a:spcAft>
            </a:pPr>
            <a:endParaRPr lang="en-GB" altLang="ja-JP" sz="2600" dirty="0">
              <a:latin typeface="Arial" charset="0"/>
              <a:ea typeface="ＭＳ Ｐゴシック" charset="-128"/>
            </a:endParaRPr>
          </a:p>
          <a:p>
            <a:pPr marL="0" indent="0" algn="ctr">
              <a:spcAft>
                <a:spcPts val="1200"/>
              </a:spcAft>
            </a:pPr>
            <a:endParaRPr lang="en-GB" altLang="ja-JP" sz="1600" dirty="0">
              <a:latin typeface="Arial" charset="0"/>
              <a:ea typeface="ＭＳ Ｐゴシック" charset="-128"/>
            </a:endParaRPr>
          </a:p>
          <a:p>
            <a:pPr marL="0" indent="0" algn="ctr">
              <a:spcAft>
                <a:spcPts val="1200"/>
              </a:spcAft>
            </a:pPr>
            <a:r>
              <a:rPr lang="en-GB" sz="2400" dirty="0">
                <a:latin typeface="Arial" charset="0"/>
              </a:rPr>
              <a:t>Fig. 3  Urine collection from distributed urine diversion dry toilets in eThekwini</a:t>
            </a:r>
          </a:p>
          <a:p>
            <a:pPr marL="0" indent="0" algn="just">
              <a:spcAft>
                <a:spcPts val="1200"/>
              </a:spcAft>
            </a:pPr>
            <a:r>
              <a:rPr lang="en-GB" sz="2800" dirty="0">
                <a:latin typeface="Arial" charset="0"/>
              </a:rPr>
              <a:t>In Figure</a:t>
            </a:r>
            <a:r>
              <a:rPr lang="en-GB" sz="1600" dirty="0">
                <a:latin typeface="Arial" charset="0"/>
              </a:rPr>
              <a:t> </a:t>
            </a:r>
            <a:r>
              <a:rPr lang="en-GB" sz="2800" dirty="0">
                <a:latin typeface="Arial" charset="0"/>
              </a:rPr>
              <a:t>3, the base setup and the alternative setup are schematized and the relative collection costs of the urine are split-up. It becomes visible that  vehicle and transportation costs can be reduced and that workers will benefit from a more decentralized approach.</a:t>
            </a:r>
          </a:p>
          <a:p>
            <a:pPr marL="0" indent="0" algn="just">
              <a:spcAft>
                <a:spcPts val="1200"/>
              </a:spcAft>
            </a:pPr>
            <a:endParaRPr lang="en-GB" sz="4200" b="1" dirty="0">
              <a:solidFill>
                <a:srgbClr val="0074AF"/>
              </a:solidFill>
              <a:latin typeface="Arial" charset="0"/>
            </a:endParaRPr>
          </a:p>
          <a:p>
            <a:pPr marL="0" indent="0" algn="just">
              <a:spcAft>
                <a:spcPts val="1200"/>
              </a:spcAft>
            </a:pPr>
            <a:r>
              <a:rPr lang="en-GB" sz="4000" b="1" dirty="0">
                <a:solidFill>
                  <a:srgbClr val="0074AF"/>
                </a:solidFill>
                <a:latin typeface="Arial" charset="0"/>
              </a:rPr>
              <a:t>Conclusions</a:t>
            </a:r>
          </a:p>
          <a:p>
            <a:pPr marL="0" indent="0" algn="just">
              <a:spcAft>
                <a:spcPts val="1200"/>
              </a:spcAft>
            </a:pPr>
            <a:r>
              <a:rPr lang="en-US" sz="2800" dirty="0">
                <a:latin typeface="Arial" charset="0"/>
              </a:rPr>
              <a:t>The simulations for this Master’s thesis are based on a set of idealized parameters. Therefore, the results of the simulations do not confirm the real outcome of the collection activity observed in eThekwini Municipality.</a:t>
            </a:r>
          </a:p>
          <a:p>
            <a:pPr marL="0" indent="0" algn="just">
              <a:spcAft>
                <a:spcPts val="1200"/>
              </a:spcAft>
            </a:pPr>
            <a:r>
              <a:rPr lang="en-US" sz="2800" dirty="0">
                <a:latin typeface="Arial" charset="0"/>
              </a:rPr>
              <a:t>However, the simulation results of alternative schemes and setups can be seen as valuable exemplary results. For the investigated setups and the chosen parameter sets, the most influential parameter in order to increase the collection capacity turns out to be the toilet tank capacity.</a:t>
            </a:r>
          </a:p>
          <a:p>
            <a:pPr marL="0" indent="0" algn="just">
              <a:spcAft>
                <a:spcPts val="1200"/>
              </a:spcAft>
            </a:pPr>
            <a:r>
              <a:rPr lang="en-US" sz="2800" dirty="0">
                <a:latin typeface="Arial" charset="0"/>
              </a:rPr>
              <a:t>Furthermore, it is shown that the simulation results support the refinement and subsequent selection of an optimum system, although DeSaM was not originally developed as an optimization tool. </a:t>
            </a:r>
            <a:endParaRPr lang="en-GB" altLang="ja-JP" sz="2600" dirty="0">
              <a:latin typeface="Arial" charset="0"/>
              <a:ea typeface="ＭＳ Ｐゴシック" charset="-128"/>
            </a:endParaRPr>
          </a:p>
        </p:txBody>
      </p:sp>
      <p:sp>
        <p:nvSpPr>
          <p:cNvPr id="15" name="Text Box 435">
            <a:extLst>
              <a:ext uri="{FF2B5EF4-FFF2-40B4-BE49-F238E27FC236}">
                <a16:creationId xmlns:a16="http://schemas.microsoft.com/office/drawing/2014/main" id="{F4660202-E80A-4C78-8FF9-ABF0675A17E7}"/>
              </a:ext>
            </a:extLst>
          </p:cNvPr>
          <p:cNvSpPr txBox="1">
            <a:spLocks noChangeArrowheads="1"/>
          </p:cNvSpPr>
          <p:nvPr/>
        </p:nvSpPr>
        <p:spPr bwMode="auto">
          <a:xfrm>
            <a:off x="1789199" y="38236225"/>
            <a:ext cx="13118217" cy="262518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44272" tIns="172136" rIns="344272" bIns="172136">
            <a:spAutoFit/>
          </a:bodyPr>
          <a:lstStyle>
            <a:lvl1pPr marL="457200" indent="-457200" defTabSz="3443288">
              <a:defRPr sz="9000">
                <a:solidFill>
                  <a:schemeClr val="tx1"/>
                </a:solidFill>
                <a:latin typeface="Times"/>
              </a:defRPr>
            </a:lvl1pPr>
            <a:lvl2pPr marL="742950" indent="-285750" defTabSz="3443288">
              <a:defRPr sz="9000">
                <a:solidFill>
                  <a:schemeClr val="tx1"/>
                </a:solidFill>
                <a:latin typeface="Times"/>
              </a:defRPr>
            </a:lvl2pPr>
            <a:lvl3pPr marL="1143000" indent="-228600" defTabSz="3443288">
              <a:defRPr sz="9000">
                <a:solidFill>
                  <a:schemeClr val="tx1"/>
                </a:solidFill>
                <a:latin typeface="Times"/>
              </a:defRPr>
            </a:lvl3pPr>
            <a:lvl4pPr marL="1600200" indent="-228600" defTabSz="3443288">
              <a:defRPr sz="9000">
                <a:solidFill>
                  <a:schemeClr val="tx1"/>
                </a:solidFill>
                <a:latin typeface="Times"/>
              </a:defRPr>
            </a:lvl4pPr>
            <a:lvl5pPr marL="2057400" indent="-228600" defTabSz="3443288">
              <a:defRPr sz="9000">
                <a:solidFill>
                  <a:schemeClr val="tx1"/>
                </a:solidFill>
                <a:latin typeface="Times"/>
              </a:defRPr>
            </a:lvl5pPr>
            <a:lvl6pPr marL="2514600" indent="-228600" defTabSz="3443288" eaLnBrk="0" fontAlgn="base" hangingPunct="0">
              <a:spcBef>
                <a:spcPct val="0"/>
              </a:spcBef>
              <a:spcAft>
                <a:spcPct val="0"/>
              </a:spcAft>
              <a:defRPr sz="9000">
                <a:solidFill>
                  <a:schemeClr val="tx1"/>
                </a:solidFill>
                <a:latin typeface="Times"/>
              </a:defRPr>
            </a:lvl6pPr>
            <a:lvl7pPr marL="2971800" indent="-228600" defTabSz="3443288" eaLnBrk="0" fontAlgn="base" hangingPunct="0">
              <a:spcBef>
                <a:spcPct val="0"/>
              </a:spcBef>
              <a:spcAft>
                <a:spcPct val="0"/>
              </a:spcAft>
              <a:defRPr sz="9000">
                <a:solidFill>
                  <a:schemeClr val="tx1"/>
                </a:solidFill>
                <a:latin typeface="Times"/>
              </a:defRPr>
            </a:lvl7pPr>
            <a:lvl8pPr marL="3429000" indent="-228600" defTabSz="3443288" eaLnBrk="0" fontAlgn="base" hangingPunct="0">
              <a:spcBef>
                <a:spcPct val="0"/>
              </a:spcBef>
              <a:spcAft>
                <a:spcPct val="0"/>
              </a:spcAft>
              <a:defRPr sz="9000">
                <a:solidFill>
                  <a:schemeClr val="tx1"/>
                </a:solidFill>
                <a:latin typeface="Times"/>
              </a:defRPr>
            </a:lvl8pPr>
            <a:lvl9pPr marL="3886200" indent="-228600" defTabSz="3443288" eaLnBrk="0" fontAlgn="base" hangingPunct="0">
              <a:spcBef>
                <a:spcPct val="0"/>
              </a:spcBef>
              <a:spcAft>
                <a:spcPct val="0"/>
              </a:spcAft>
              <a:defRPr sz="9000">
                <a:solidFill>
                  <a:schemeClr val="tx1"/>
                </a:solidFill>
                <a:latin typeface="Times"/>
              </a:defRPr>
            </a:lvl9pPr>
          </a:lstStyle>
          <a:p>
            <a:pPr>
              <a:spcBef>
                <a:spcPts val="1800"/>
              </a:spcBef>
              <a:spcAft>
                <a:spcPts val="600"/>
              </a:spcAft>
              <a:defRPr/>
            </a:pPr>
            <a:r>
              <a:rPr lang="en-GB" sz="3200" b="1" dirty="0">
                <a:solidFill>
                  <a:srgbClr val="0074AF"/>
                </a:solidFill>
                <a:latin typeface="Arial" charset="0"/>
              </a:rPr>
              <a:t>Acknowledgements</a:t>
            </a:r>
            <a:endParaRPr lang="de-AT" sz="3200" b="1" dirty="0">
              <a:solidFill>
                <a:srgbClr val="0074AF"/>
              </a:solidFill>
              <a:latin typeface="Arial" charset="0"/>
            </a:endParaRPr>
          </a:p>
          <a:p>
            <a:pPr marL="0" indent="0" algn="just">
              <a:spcAft>
                <a:spcPts val="300"/>
              </a:spcAft>
              <a:defRPr/>
            </a:pPr>
            <a:r>
              <a:rPr lang="en-US" sz="1850" dirty="0">
                <a:latin typeface="Arial" charset="0"/>
              </a:rPr>
              <a:t>This Master’s thesis was carried out in the course of the research project “VUNA”. The author wants to thank </a:t>
            </a:r>
            <a:br>
              <a:rPr lang="en-US" sz="1850" dirty="0">
                <a:latin typeface="Arial" charset="0"/>
              </a:rPr>
            </a:br>
            <a:r>
              <a:rPr lang="en-US" sz="1850" dirty="0">
                <a:latin typeface="Arial" charset="0"/>
              </a:rPr>
              <a:t>Prof. Dr. Max Maurer (head of the Department of Urban Water Management at Eawag) for the invitation, </a:t>
            </a:r>
            <a:br>
              <a:rPr lang="en-US" sz="1850" dirty="0">
                <a:latin typeface="Arial" charset="0"/>
              </a:rPr>
            </a:br>
            <a:r>
              <a:rPr lang="en-US" sz="1850" dirty="0">
                <a:latin typeface="Arial" charset="0"/>
              </a:rPr>
              <a:t>Priv.-Doz. Dr. Günter </a:t>
            </a:r>
            <a:r>
              <a:rPr lang="en-US" sz="1850" dirty="0" err="1">
                <a:latin typeface="Arial" charset="0"/>
              </a:rPr>
              <a:t>Langergraber</a:t>
            </a:r>
            <a:r>
              <a:rPr lang="en-US" sz="1850" dirty="0">
                <a:latin typeface="Arial" charset="0"/>
              </a:rPr>
              <a:t> for his enthusiasm for this cooperation </a:t>
            </a:r>
            <a:r>
              <a:rPr lang="en-US" sz="1850">
                <a:latin typeface="Arial" charset="0"/>
              </a:rPr>
              <a:t>and Dr</a:t>
            </a:r>
            <a:r>
              <a:rPr lang="en-US" sz="1850" dirty="0">
                <a:latin typeface="Arial" charset="0"/>
              </a:rPr>
              <a:t>. Kai Udert (project leader of “VUNA”) for the funding of the fieldtrip to Durban.  Furthermore, the author is grateful for financial support of the U</a:t>
            </a:r>
            <a:r>
              <a:rPr lang="en-GB" sz="1850" dirty="0" err="1">
                <a:latin typeface="Arial" charset="0"/>
                <a:cs typeface="Arial" charset="0"/>
              </a:rPr>
              <a:t>niversity</a:t>
            </a:r>
            <a:r>
              <a:rPr lang="en-GB" sz="1850" dirty="0">
                <a:latin typeface="Arial" charset="0"/>
                <a:cs typeface="Arial" charset="0"/>
              </a:rPr>
              <a:t> of Natural Resources and Life Sciences, Vienna (BOKU) and wants to thank the </a:t>
            </a:r>
            <a:r>
              <a:rPr lang="en-GB" sz="1850" dirty="0" err="1">
                <a:latin typeface="Arial" charset="0"/>
                <a:cs typeface="Arial" charset="0"/>
              </a:rPr>
              <a:t>Center</a:t>
            </a:r>
            <a:r>
              <a:rPr lang="en-GB" sz="1850" dirty="0">
                <a:latin typeface="Arial" charset="0"/>
                <a:cs typeface="Arial" charset="0"/>
              </a:rPr>
              <a:t> for International Relations (ZIB) for the assistance with KUWI-application.</a:t>
            </a:r>
            <a:endParaRPr lang="en-US" sz="1850" dirty="0">
              <a:latin typeface="Arial" charset="0"/>
            </a:endParaRPr>
          </a:p>
        </p:txBody>
      </p:sp>
      <p:sp>
        <p:nvSpPr>
          <p:cNvPr id="16" name="Text Box 435">
            <a:extLst>
              <a:ext uri="{FF2B5EF4-FFF2-40B4-BE49-F238E27FC236}">
                <a16:creationId xmlns:a16="http://schemas.microsoft.com/office/drawing/2014/main" id="{9F34F632-29AA-467D-862F-CE186AF75A09}"/>
              </a:ext>
            </a:extLst>
          </p:cNvPr>
          <p:cNvSpPr txBox="1">
            <a:spLocks noChangeArrowheads="1"/>
          </p:cNvSpPr>
          <p:nvPr/>
        </p:nvSpPr>
        <p:spPr bwMode="auto">
          <a:xfrm>
            <a:off x="14850000" y="38236817"/>
            <a:ext cx="12869862" cy="32176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44272" tIns="172136" rIns="344272" bIns="172136">
            <a:spAutoFit/>
          </a:bodyPr>
          <a:lstStyle>
            <a:lvl1pPr marL="457200" indent="-457200" defTabSz="3443288">
              <a:defRPr sz="9000">
                <a:solidFill>
                  <a:schemeClr val="tx1"/>
                </a:solidFill>
                <a:latin typeface="Times"/>
              </a:defRPr>
            </a:lvl1pPr>
            <a:lvl2pPr marL="742950" indent="-285750" defTabSz="3443288">
              <a:defRPr sz="9000">
                <a:solidFill>
                  <a:schemeClr val="tx1"/>
                </a:solidFill>
                <a:latin typeface="Times"/>
              </a:defRPr>
            </a:lvl2pPr>
            <a:lvl3pPr marL="1143000" indent="-228600" defTabSz="3443288">
              <a:defRPr sz="9000">
                <a:solidFill>
                  <a:schemeClr val="tx1"/>
                </a:solidFill>
                <a:latin typeface="Times"/>
              </a:defRPr>
            </a:lvl3pPr>
            <a:lvl4pPr marL="1600200" indent="-228600" defTabSz="3443288">
              <a:defRPr sz="9000">
                <a:solidFill>
                  <a:schemeClr val="tx1"/>
                </a:solidFill>
                <a:latin typeface="Times"/>
              </a:defRPr>
            </a:lvl4pPr>
            <a:lvl5pPr marL="2057400" indent="-228600" defTabSz="3443288">
              <a:defRPr sz="9000">
                <a:solidFill>
                  <a:schemeClr val="tx1"/>
                </a:solidFill>
                <a:latin typeface="Times"/>
              </a:defRPr>
            </a:lvl5pPr>
            <a:lvl6pPr marL="2514600" indent="-228600" defTabSz="3443288" eaLnBrk="0" fontAlgn="base" hangingPunct="0">
              <a:spcBef>
                <a:spcPct val="0"/>
              </a:spcBef>
              <a:spcAft>
                <a:spcPct val="0"/>
              </a:spcAft>
              <a:defRPr sz="9000">
                <a:solidFill>
                  <a:schemeClr val="tx1"/>
                </a:solidFill>
                <a:latin typeface="Times"/>
              </a:defRPr>
            </a:lvl6pPr>
            <a:lvl7pPr marL="2971800" indent="-228600" defTabSz="3443288" eaLnBrk="0" fontAlgn="base" hangingPunct="0">
              <a:spcBef>
                <a:spcPct val="0"/>
              </a:spcBef>
              <a:spcAft>
                <a:spcPct val="0"/>
              </a:spcAft>
              <a:defRPr sz="9000">
                <a:solidFill>
                  <a:schemeClr val="tx1"/>
                </a:solidFill>
                <a:latin typeface="Times"/>
              </a:defRPr>
            </a:lvl7pPr>
            <a:lvl8pPr marL="3429000" indent="-228600" defTabSz="3443288" eaLnBrk="0" fontAlgn="base" hangingPunct="0">
              <a:spcBef>
                <a:spcPct val="0"/>
              </a:spcBef>
              <a:spcAft>
                <a:spcPct val="0"/>
              </a:spcAft>
              <a:defRPr sz="9000">
                <a:solidFill>
                  <a:schemeClr val="tx1"/>
                </a:solidFill>
                <a:latin typeface="Times"/>
              </a:defRPr>
            </a:lvl8pPr>
            <a:lvl9pPr marL="3886200" indent="-228600" defTabSz="3443288" eaLnBrk="0" fontAlgn="base" hangingPunct="0">
              <a:spcBef>
                <a:spcPct val="0"/>
              </a:spcBef>
              <a:spcAft>
                <a:spcPct val="0"/>
              </a:spcAft>
              <a:defRPr sz="9000">
                <a:solidFill>
                  <a:schemeClr val="tx1"/>
                </a:solidFill>
                <a:latin typeface="Times"/>
              </a:defRPr>
            </a:lvl9pPr>
          </a:lstStyle>
          <a:p>
            <a:pPr>
              <a:spcBef>
                <a:spcPts val="1800"/>
              </a:spcBef>
              <a:spcAft>
                <a:spcPts val="600"/>
              </a:spcAft>
              <a:defRPr/>
            </a:pPr>
            <a:r>
              <a:rPr lang="en-GB" sz="3200" b="1" dirty="0">
                <a:solidFill>
                  <a:srgbClr val="0074AF"/>
                </a:solidFill>
                <a:latin typeface="Arial" charset="0"/>
              </a:rPr>
              <a:t>References</a:t>
            </a:r>
          </a:p>
          <a:p>
            <a:pPr>
              <a:spcBef>
                <a:spcPts val="0"/>
              </a:spcBef>
              <a:spcAft>
                <a:spcPts val="1200"/>
              </a:spcAft>
              <a:defRPr/>
            </a:pPr>
            <a:r>
              <a:rPr lang="en-US" sz="1850" dirty="0">
                <a:latin typeface="Arial" pitchFamily="34" charset="0"/>
                <a:cs typeface="Arial" pitchFamily="34" charset="0"/>
              </a:rPr>
              <a:t>Larsen, T.A.; </a:t>
            </a:r>
            <a:r>
              <a:rPr lang="en-US" sz="1850" dirty="0" err="1">
                <a:latin typeface="Arial" pitchFamily="34" charset="0"/>
                <a:cs typeface="Arial" pitchFamily="34" charset="0"/>
              </a:rPr>
              <a:t>Gujer</a:t>
            </a:r>
            <a:r>
              <a:rPr lang="en-US" sz="1850" dirty="0">
                <a:latin typeface="Arial" pitchFamily="34" charset="0"/>
                <a:cs typeface="Arial" pitchFamily="34" charset="0"/>
              </a:rPr>
              <a:t>, W. (1996): Separate management of anthropogenic nutrient solutions (human urine). Water Science and Technology 34(3-4). 87-94.</a:t>
            </a:r>
            <a:endParaRPr lang="de-AT" sz="1850" dirty="0">
              <a:latin typeface="Arial" pitchFamily="34" charset="0"/>
              <a:cs typeface="Arial" pitchFamily="34" charset="0"/>
            </a:endParaRPr>
          </a:p>
          <a:p>
            <a:pPr>
              <a:spcBef>
                <a:spcPts val="0"/>
              </a:spcBef>
              <a:spcAft>
                <a:spcPts val="1200"/>
              </a:spcAft>
              <a:defRPr/>
            </a:pPr>
            <a:r>
              <a:rPr lang="en-US" sz="1850" dirty="0">
                <a:latin typeface="Arial" pitchFamily="34" charset="0"/>
                <a:cs typeface="Arial" pitchFamily="34" charset="0"/>
              </a:rPr>
              <a:t>R Core Team (2012): R: A Language and Environment for Statistical Computing. R Foundation for Statistical Computing. Vienna, Austria. ISBN: 3-900051-07-0. </a:t>
            </a:r>
            <a:r>
              <a:rPr lang="en-US" sz="1850" dirty="0">
                <a:latin typeface="Arial" pitchFamily="34" charset="0"/>
                <a:cs typeface="Arial" pitchFamily="34" charset="0"/>
                <a:hlinkClick r:id="rId5"/>
              </a:rPr>
              <a:t>http://www.R-project.org</a:t>
            </a:r>
            <a:endParaRPr lang="en-US" sz="1850" dirty="0">
              <a:latin typeface="Arial" pitchFamily="34" charset="0"/>
              <a:cs typeface="Arial" pitchFamily="34" charset="0"/>
            </a:endParaRPr>
          </a:p>
          <a:p>
            <a:pPr>
              <a:spcBef>
                <a:spcPts val="0"/>
              </a:spcBef>
              <a:spcAft>
                <a:spcPts val="1200"/>
              </a:spcAft>
              <a:defRPr/>
            </a:pPr>
            <a:r>
              <a:rPr lang="en-US" sz="1850" dirty="0" err="1">
                <a:latin typeface="Arial" pitchFamily="34" charset="0"/>
                <a:cs typeface="Arial" pitchFamily="34" charset="0"/>
              </a:rPr>
              <a:t>Rieck</a:t>
            </a:r>
            <a:r>
              <a:rPr lang="en-US" sz="1850" dirty="0">
                <a:latin typeface="Arial" pitchFamily="34" charset="0"/>
                <a:cs typeface="Arial" pitchFamily="34" charset="0"/>
              </a:rPr>
              <a:t>, C.; von </a:t>
            </a:r>
            <a:r>
              <a:rPr lang="en-US" sz="1850" dirty="0" err="1">
                <a:latin typeface="Arial" pitchFamily="34" charset="0"/>
                <a:cs typeface="Arial" pitchFamily="34" charset="0"/>
              </a:rPr>
              <a:t>Muench</a:t>
            </a:r>
            <a:r>
              <a:rPr lang="en-US" sz="1850" dirty="0">
                <a:latin typeface="Arial" pitchFamily="34" charset="0"/>
                <a:cs typeface="Arial" pitchFamily="34" charset="0"/>
              </a:rPr>
              <a:t>, E. (2011): Technology review of urine diversion dehydration toilets (UDDTs). </a:t>
            </a:r>
            <a:r>
              <a:rPr lang="de-CH" sz="1850" dirty="0">
                <a:latin typeface="Arial" pitchFamily="34" charset="0"/>
                <a:cs typeface="Arial" pitchFamily="34" charset="0"/>
              </a:rPr>
              <a:t>Design principles, </a:t>
            </a:r>
            <a:r>
              <a:rPr lang="de-CH" sz="1850" dirty="0" err="1">
                <a:latin typeface="Arial" pitchFamily="34" charset="0"/>
                <a:cs typeface="Arial" pitchFamily="34" charset="0"/>
              </a:rPr>
              <a:t>urine</a:t>
            </a:r>
            <a:r>
              <a:rPr lang="de-CH" sz="1850" dirty="0">
                <a:latin typeface="Arial" pitchFamily="34" charset="0"/>
                <a:cs typeface="Arial" pitchFamily="34" charset="0"/>
              </a:rPr>
              <a:t> </a:t>
            </a:r>
            <a:r>
              <a:rPr lang="de-CH" sz="1850" dirty="0" err="1">
                <a:latin typeface="Arial" pitchFamily="34" charset="0"/>
                <a:cs typeface="Arial" pitchFamily="34" charset="0"/>
              </a:rPr>
              <a:t>and</a:t>
            </a:r>
            <a:r>
              <a:rPr lang="de-CH" sz="1850" dirty="0">
                <a:latin typeface="Arial" pitchFamily="34" charset="0"/>
                <a:cs typeface="Arial" pitchFamily="34" charset="0"/>
              </a:rPr>
              <a:t> faeces </a:t>
            </a:r>
            <a:r>
              <a:rPr lang="de-CH" sz="1850" dirty="0" err="1">
                <a:latin typeface="Arial" pitchFamily="34" charset="0"/>
                <a:cs typeface="Arial" pitchFamily="34" charset="0"/>
              </a:rPr>
              <a:t>management</a:t>
            </a:r>
            <a:r>
              <a:rPr lang="de-CH" sz="1850" dirty="0">
                <a:latin typeface="Arial" pitchFamily="34" charset="0"/>
                <a:cs typeface="Arial" pitchFamily="34" charset="0"/>
              </a:rPr>
              <a:t>. Deutsche Gesellschaft für International Zusammenarbeit (GIZ) GmbH. </a:t>
            </a:r>
            <a:r>
              <a:rPr lang="en-US" sz="1850" dirty="0" err="1">
                <a:latin typeface="Arial" pitchFamily="34" charset="0"/>
                <a:cs typeface="Arial" pitchFamily="34" charset="0"/>
              </a:rPr>
              <a:t>Eschborn</a:t>
            </a:r>
            <a:r>
              <a:rPr lang="en-US" sz="1850" dirty="0">
                <a:latin typeface="Arial" pitchFamily="34" charset="0"/>
                <a:cs typeface="Arial" pitchFamily="34" charset="0"/>
              </a:rPr>
              <a:t>, Germany.</a:t>
            </a:r>
            <a:endParaRPr lang="en-GB" sz="1850" dirty="0">
              <a:solidFill>
                <a:srgbClr val="0074AF"/>
              </a:solidFill>
              <a:latin typeface="Arial" charset="0"/>
            </a:endParaRPr>
          </a:p>
        </p:txBody>
      </p:sp>
      <p:graphicFrame>
        <p:nvGraphicFramePr>
          <p:cNvPr id="17" name="Table 35">
            <a:extLst>
              <a:ext uri="{FF2B5EF4-FFF2-40B4-BE49-F238E27FC236}">
                <a16:creationId xmlns:a16="http://schemas.microsoft.com/office/drawing/2014/main" id="{0B158E91-1E1F-4263-8531-1208A5668355}"/>
              </a:ext>
            </a:extLst>
          </p:cNvPr>
          <p:cNvGraphicFramePr>
            <a:graphicFrameLocks noGrp="1"/>
          </p:cNvGraphicFramePr>
          <p:nvPr/>
        </p:nvGraphicFramePr>
        <p:xfrm>
          <a:off x="22694159" y="23745855"/>
          <a:ext cx="4834660" cy="1854200"/>
        </p:xfrm>
        <a:graphic>
          <a:graphicData uri="http://schemas.openxmlformats.org/drawingml/2006/table">
            <a:tbl>
              <a:tblPr firstRow="1" bandRow="1">
                <a:tableStyleId>{5940675A-B579-460E-94D1-54222C63F5DA}</a:tableStyleId>
              </a:tblPr>
              <a:tblGrid>
                <a:gridCol w="2417330">
                  <a:extLst>
                    <a:ext uri="{9D8B030D-6E8A-4147-A177-3AD203B41FA5}">
                      <a16:colId xmlns:a16="http://schemas.microsoft.com/office/drawing/2014/main" val="20000"/>
                    </a:ext>
                  </a:extLst>
                </a:gridCol>
                <a:gridCol w="2417330">
                  <a:extLst>
                    <a:ext uri="{9D8B030D-6E8A-4147-A177-3AD203B41FA5}">
                      <a16:colId xmlns:a16="http://schemas.microsoft.com/office/drawing/2014/main" val="20001"/>
                    </a:ext>
                  </a:extLst>
                </a:gridCol>
              </a:tblGrid>
              <a:tr h="370840">
                <a:tc>
                  <a:txBody>
                    <a:bodyPr/>
                    <a:lstStyle/>
                    <a:p>
                      <a:r>
                        <a:rPr lang="de-AT" sz="1600" dirty="0">
                          <a:latin typeface="Arial" pitchFamily="34" charset="0"/>
                          <a:cs typeface="Arial" pitchFamily="34" charset="0"/>
                        </a:rPr>
                        <a:t>Toilet tank</a:t>
                      </a:r>
                    </a:p>
                  </a:txBody>
                  <a:tcPr/>
                </a:tc>
                <a:tc>
                  <a:txBody>
                    <a:bodyPr/>
                    <a:lstStyle/>
                    <a:p>
                      <a:pPr algn="r"/>
                      <a:r>
                        <a:rPr lang="de-AT" sz="1600" dirty="0">
                          <a:latin typeface="Arial" pitchFamily="34" charset="0"/>
                          <a:cs typeface="Arial" pitchFamily="34" charset="0"/>
                        </a:rPr>
                        <a:t>9.9 %</a:t>
                      </a:r>
                    </a:p>
                  </a:txBody>
                  <a:tcPr/>
                </a:tc>
                <a:extLst>
                  <a:ext uri="{0D108BD9-81ED-4DB2-BD59-A6C34878D82A}">
                    <a16:rowId xmlns:a16="http://schemas.microsoft.com/office/drawing/2014/main" val="10000"/>
                  </a:ext>
                </a:extLst>
              </a:tr>
              <a:tr h="370840">
                <a:tc>
                  <a:txBody>
                    <a:bodyPr/>
                    <a:lstStyle/>
                    <a:p>
                      <a:r>
                        <a:rPr lang="de-AT" sz="1600" dirty="0">
                          <a:latin typeface="Arial" pitchFamily="34" charset="0"/>
                          <a:cs typeface="Arial" pitchFamily="34" charset="0"/>
                        </a:rPr>
                        <a:t>Pick-up</a:t>
                      </a:r>
                    </a:p>
                  </a:txBody>
                  <a:tcPr/>
                </a:tc>
                <a:tc>
                  <a:txBody>
                    <a:bodyPr/>
                    <a:lstStyle/>
                    <a:p>
                      <a:pPr algn="r"/>
                      <a:r>
                        <a:rPr lang="de-AT" sz="1600" dirty="0">
                          <a:latin typeface="Arial" pitchFamily="34" charset="0"/>
                          <a:cs typeface="Arial" pitchFamily="34" charset="0"/>
                        </a:rPr>
                        <a:t>90.1 %</a:t>
                      </a:r>
                    </a:p>
                  </a:txBody>
                  <a:tcPr/>
                </a:tc>
                <a:extLst>
                  <a:ext uri="{0D108BD9-81ED-4DB2-BD59-A6C34878D82A}">
                    <a16:rowId xmlns:a16="http://schemas.microsoft.com/office/drawing/2014/main" val="10001"/>
                  </a:ext>
                </a:extLst>
              </a:tr>
              <a:tr h="370840">
                <a:tc>
                  <a:txBody>
                    <a:bodyPr/>
                    <a:lstStyle/>
                    <a:p>
                      <a:pPr algn="r"/>
                      <a:r>
                        <a:rPr lang="de-AT" sz="1600" dirty="0">
                          <a:solidFill>
                            <a:schemeClr val="bg1">
                              <a:lumMod val="50000"/>
                            </a:schemeClr>
                          </a:solidFill>
                          <a:latin typeface="Arial" pitchFamily="34" charset="0"/>
                          <a:cs typeface="Arial" pitchFamily="34" charset="0"/>
                        </a:rPr>
                        <a:t>Fuel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1600" dirty="0">
                          <a:solidFill>
                            <a:schemeClr val="bg1">
                              <a:lumMod val="50000"/>
                            </a:schemeClr>
                          </a:solidFill>
                          <a:latin typeface="Arial" pitchFamily="34" charset="0"/>
                          <a:cs typeface="Arial" pitchFamily="34" charset="0"/>
                        </a:rPr>
                        <a:t>35.0 %</a:t>
                      </a:r>
                    </a:p>
                  </a:txBody>
                  <a:tcPr/>
                </a:tc>
                <a:extLst>
                  <a:ext uri="{0D108BD9-81ED-4DB2-BD59-A6C34878D82A}">
                    <a16:rowId xmlns:a16="http://schemas.microsoft.com/office/drawing/2014/main" val="10002"/>
                  </a:ext>
                </a:extLst>
              </a:tr>
              <a:tr h="370840">
                <a:tc>
                  <a:txBody>
                    <a:bodyPr/>
                    <a:lstStyle/>
                    <a:p>
                      <a:pPr algn="r"/>
                      <a:r>
                        <a:rPr lang="de-AT" sz="1600" dirty="0">
                          <a:solidFill>
                            <a:schemeClr val="bg1">
                              <a:lumMod val="50000"/>
                            </a:schemeClr>
                          </a:solidFill>
                          <a:latin typeface="Arial" pitchFamily="34" charset="0"/>
                          <a:cs typeface="Arial" pitchFamily="34" charset="0"/>
                        </a:rPr>
                        <a:t>Vehicle</a:t>
                      </a:r>
                    </a:p>
                  </a:txBody>
                  <a:tcPr/>
                </a:tc>
                <a:tc>
                  <a:txBody>
                    <a:bodyPr/>
                    <a:lstStyle/>
                    <a:p>
                      <a:r>
                        <a:rPr lang="de-AT" sz="1600" dirty="0">
                          <a:solidFill>
                            <a:schemeClr val="bg1">
                              <a:lumMod val="50000"/>
                            </a:schemeClr>
                          </a:solidFill>
                          <a:latin typeface="Arial" pitchFamily="34" charset="0"/>
                          <a:cs typeface="Arial" pitchFamily="34" charset="0"/>
                        </a:rPr>
                        <a:t>  9.6 %</a:t>
                      </a:r>
                    </a:p>
                  </a:txBody>
                  <a:tcPr/>
                </a:tc>
                <a:extLst>
                  <a:ext uri="{0D108BD9-81ED-4DB2-BD59-A6C34878D82A}">
                    <a16:rowId xmlns:a16="http://schemas.microsoft.com/office/drawing/2014/main" val="10003"/>
                  </a:ext>
                </a:extLst>
              </a:tr>
              <a:tr h="370840">
                <a:tc>
                  <a:txBody>
                    <a:bodyPr/>
                    <a:lstStyle/>
                    <a:p>
                      <a:pPr algn="r"/>
                      <a:r>
                        <a:rPr lang="de-AT" sz="1600" dirty="0">
                          <a:solidFill>
                            <a:schemeClr val="bg1">
                              <a:lumMod val="50000"/>
                            </a:schemeClr>
                          </a:solidFill>
                          <a:latin typeface="Arial" pitchFamily="34" charset="0"/>
                          <a:cs typeface="Arial" pitchFamily="34" charset="0"/>
                        </a:rPr>
                        <a:t>Salaries</a:t>
                      </a:r>
                    </a:p>
                  </a:txBody>
                  <a:tcPr/>
                </a:tc>
                <a:tc>
                  <a:txBody>
                    <a:bodyPr/>
                    <a:lstStyle/>
                    <a:p>
                      <a:r>
                        <a:rPr lang="de-AT" sz="1600" dirty="0">
                          <a:solidFill>
                            <a:schemeClr val="bg1">
                              <a:lumMod val="50000"/>
                            </a:schemeClr>
                          </a:solidFill>
                          <a:latin typeface="Arial" pitchFamily="34" charset="0"/>
                          <a:cs typeface="Arial" pitchFamily="34" charset="0"/>
                        </a:rPr>
                        <a:t>45.5 %</a:t>
                      </a:r>
                    </a:p>
                  </a:txBody>
                  <a:tcPr/>
                </a:tc>
                <a:extLst>
                  <a:ext uri="{0D108BD9-81ED-4DB2-BD59-A6C34878D82A}">
                    <a16:rowId xmlns:a16="http://schemas.microsoft.com/office/drawing/2014/main" val="10004"/>
                  </a:ext>
                </a:extLst>
              </a:tr>
            </a:tbl>
          </a:graphicData>
        </a:graphic>
      </p:graphicFrame>
      <p:graphicFrame>
        <p:nvGraphicFramePr>
          <p:cNvPr id="18" name="Table 36">
            <a:extLst>
              <a:ext uri="{FF2B5EF4-FFF2-40B4-BE49-F238E27FC236}">
                <a16:creationId xmlns:a16="http://schemas.microsoft.com/office/drawing/2014/main" id="{A4BC2FD6-9728-4B27-8728-9806105B396F}"/>
              </a:ext>
            </a:extLst>
          </p:cNvPr>
          <p:cNvGraphicFramePr>
            <a:graphicFrameLocks noGrp="1"/>
          </p:cNvGraphicFramePr>
          <p:nvPr/>
        </p:nvGraphicFramePr>
        <p:xfrm>
          <a:off x="22694159" y="25790257"/>
          <a:ext cx="4834660" cy="2595880"/>
        </p:xfrm>
        <a:graphic>
          <a:graphicData uri="http://schemas.openxmlformats.org/drawingml/2006/table">
            <a:tbl>
              <a:tblPr firstRow="1" bandRow="1">
                <a:tableStyleId>{5940675A-B579-460E-94D1-54222C63F5DA}</a:tableStyleId>
              </a:tblPr>
              <a:tblGrid>
                <a:gridCol w="2417330">
                  <a:extLst>
                    <a:ext uri="{9D8B030D-6E8A-4147-A177-3AD203B41FA5}">
                      <a16:colId xmlns:a16="http://schemas.microsoft.com/office/drawing/2014/main" val="20000"/>
                    </a:ext>
                  </a:extLst>
                </a:gridCol>
                <a:gridCol w="2417330">
                  <a:extLst>
                    <a:ext uri="{9D8B030D-6E8A-4147-A177-3AD203B41FA5}">
                      <a16:colId xmlns:a16="http://schemas.microsoft.com/office/drawing/2014/main" val="20001"/>
                    </a:ext>
                  </a:extLst>
                </a:gridCol>
              </a:tblGrid>
              <a:tr h="370840">
                <a:tc>
                  <a:txBody>
                    <a:bodyPr/>
                    <a:lstStyle/>
                    <a:p>
                      <a:r>
                        <a:rPr lang="de-AT" sz="1600" dirty="0">
                          <a:latin typeface="Arial" pitchFamily="34" charset="0"/>
                          <a:cs typeface="Arial" pitchFamily="34" charset="0"/>
                        </a:rPr>
                        <a:t>Toilet tank</a:t>
                      </a:r>
                    </a:p>
                  </a:txBody>
                  <a:tcPr/>
                </a:tc>
                <a:tc>
                  <a:txBody>
                    <a:bodyPr/>
                    <a:lstStyle/>
                    <a:p>
                      <a:pPr algn="r"/>
                      <a:r>
                        <a:rPr lang="de-AT" sz="1600" dirty="0">
                          <a:latin typeface="Arial" pitchFamily="34" charset="0"/>
                          <a:cs typeface="Arial" pitchFamily="34" charset="0"/>
                        </a:rPr>
                        <a:t>11.2 %</a:t>
                      </a:r>
                    </a:p>
                  </a:txBody>
                  <a:tcPr/>
                </a:tc>
                <a:extLst>
                  <a:ext uri="{0D108BD9-81ED-4DB2-BD59-A6C34878D82A}">
                    <a16:rowId xmlns:a16="http://schemas.microsoft.com/office/drawing/2014/main" val="10000"/>
                  </a:ext>
                </a:extLst>
              </a:tr>
              <a:tr h="370840">
                <a:tc>
                  <a:txBody>
                    <a:bodyPr/>
                    <a:lstStyle/>
                    <a:p>
                      <a:pPr algn="l"/>
                      <a:r>
                        <a:rPr lang="de-AT" sz="1600" dirty="0">
                          <a:latin typeface="Arial" pitchFamily="34" charset="0"/>
                          <a:cs typeface="Arial" pitchFamily="34" charset="0"/>
                        </a:rPr>
                        <a:t>Local pick-up</a:t>
                      </a:r>
                    </a:p>
                  </a:txBody>
                  <a:tcPr/>
                </a:tc>
                <a:tc>
                  <a:txBody>
                    <a:bodyPr/>
                    <a:lstStyle/>
                    <a:p>
                      <a:pPr algn="r"/>
                      <a:r>
                        <a:rPr lang="de-AT" sz="1600" dirty="0">
                          <a:latin typeface="Arial" pitchFamily="34" charset="0"/>
                          <a:cs typeface="Arial" pitchFamily="34" charset="0"/>
                        </a:rPr>
                        <a:t>58.8 %</a:t>
                      </a:r>
                    </a:p>
                  </a:txBody>
                  <a:tcPr/>
                </a:tc>
                <a:extLst>
                  <a:ext uri="{0D108BD9-81ED-4DB2-BD59-A6C34878D82A}">
                    <a16:rowId xmlns:a16="http://schemas.microsoft.com/office/drawing/2014/main" val="10001"/>
                  </a:ext>
                </a:extLst>
              </a:tr>
              <a:tr h="370840">
                <a:tc>
                  <a:txBody>
                    <a:bodyPr/>
                    <a:lstStyle/>
                    <a:p>
                      <a:r>
                        <a:rPr lang="de-AT" sz="1600" dirty="0">
                          <a:latin typeface="Arial" pitchFamily="34" charset="0"/>
                          <a:cs typeface="Arial" pitchFamily="34" charset="0"/>
                        </a:rPr>
                        <a:t>Buffer tanks</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de-AT" sz="1600" dirty="0">
                          <a:latin typeface="Arial" pitchFamily="34" charset="0"/>
                          <a:cs typeface="Arial" pitchFamily="34" charset="0"/>
                        </a:rPr>
                        <a:t>3.8 %</a:t>
                      </a:r>
                    </a:p>
                  </a:txBody>
                  <a:tcPr/>
                </a:tc>
                <a:extLst>
                  <a:ext uri="{0D108BD9-81ED-4DB2-BD59-A6C34878D82A}">
                    <a16:rowId xmlns:a16="http://schemas.microsoft.com/office/drawing/2014/main" val="10002"/>
                  </a:ext>
                </a:extLst>
              </a:tr>
              <a:tr h="370840">
                <a:tc>
                  <a:txBody>
                    <a:bodyPr/>
                    <a:lstStyle/>
                    <a:p>
                      <a:r>
                        <a:rPr lang="de-AT" sz="1600" dirty="0">
                          <a:latin typeface="Arial" pitchFamily="34" charset="0"/>
                          <a:cs typeface="Arial" pitchFamily="34" charset="0"/>
                        </a:rPr>
                        <a:t>Pick-up</a:t>
                      </a:r>
                    </a:p>
                  </a:txBody>
                  <a:tcPr/>
                </a:tc>
                <a:tc>
                  <a:txBody>
                    <a:bodyPr/>
                    <a:lstStyle/>
                    <a:p>
                      <a:pPr algn="r"/>
                      <a:r>
                        <a:rPr lang="de-AT" sz="1600" dirty="0">
                          <a:latin typeface="Arial" pitchFamily="34" charset="0"/>
                          <a:cs typeface="Arial" pitchFamily="34" charset="0"/>
                        </a:rPr>
                        <a:t>26.2 %</a:t>
                      </a:r>
                    </a:p>
                  </a:txBody>
                  <a:tcPr/>
                </a:tc>
                <a:extLst>
                  <a:ext uri="{0D108BD9-81ED-4DB2-BD59-A6C34878D82A}">
                    <a16:rowId xmlns:a16="http://schemas.microsoft.com/office/drawing/2014/main" val="10003"/>
                  </a:ext>
                </a:extLst>
              </a:tr>
              <a:tr h="370840">
                <a:tc>
                  <a:txBody>
                    <a:bodyPr/>
                    <a:lstStyle/>
                    <a:p>
                      <a:pPr algn="r"/>
                      <a:r>
                        <a:rPr lang="de-AT" sz="1600" dirty="0">
                          <a:solidFill>
                            <a:schemeClr val="bg1">
                              <a:lumMod val="50000"/>
                            </a:schemeClr>
                          </a:solidFill>
                          <a:latin typeface="Arial" pitchFamily="34" charset="0"/>
                          <a:cs typeface="Arial" pitchFamily="34" charset="0"/>
                        </a:rPr>
                        <a:t>Fuel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1600" dirty="0">
                          <a:solidFill>
                            <a:schemeClr val="bg1">
                              <a:lumMod val="50000"/>
                            </a:schemeClr>
                          </a:solidFill>
                          <a:latin typeface="Arial" pitchFamily="34" charset="0"/>
                          <a:cs typeface="Arial" pitchFamily="34" charset="0"/>
                        </a:rPr>
                        <a:t>10.4 %</a:t>
                      </a:r>
                    </a:p>
                  </a:txBody>
                  <a:tcPr/>
                </a:tc>
                <a:extLst>
                  <a:ext uri="{0D108BD9-81ED-4DB2-BD59-A6C34878D82A}">
                    <a16:rowId xmlns:a16="http://schemas.microsoft.com/office/drawing/2014/main" val="10004"/>
                  </a:ext>
                </a:extLst>
              </a:tr>
              <a:tr h="370840">
                <a:tc>
                  <a:txBody>
                    <a:bodyPr/>
                    <a:lstStyle/>
                    <a:p>
                      <a:pPr algn="r"/>
                      <a:r>
                        <a:rPr lang="de-AT" sz="1600" dirty="0">
                          <a:solidFill>
                            <a:schemeClr val="bg1">
                              <a:lumMod val="50000"/>
                            </a:schemeClr>
                          </a:solidFill>
                          <a:latin typeface="Arial" pitchFamily="34" charset="0"/>
                          <a:cs typeface="Arial" pitchFamily="34" charset="0"/>
                        </a:rPr>
                        <a:t>Vehicle</a:t>
                      </a:r>
                    </a:p>
                  </a:txBody>
                  <a:tcPr/>
                </a:tc>
                <a:tc>
                  <a:txBody>
                    <a:bodyPr/>
                    <a:lstStyle/>
                    <a:p>
                      <a:r>
                        <a:rPr lang="de-AT" sz="1600" dirty="0">
                          <a:solidFill>
                            <a:schemeClr val="bg1">
                              <a:lumMod val="50000"/>
                            </a:schemeClr>
                          </a:solidFill>
                          <a:latin typeface="Arial" pitchFamily="34" charset="0"/>
                          <a:cs typeface="Arial" pitchFamily="34" charset="0"/>
                        </a:rPr>
                        <a:t>  5.7 %</a:t>
                      </a:r>
                    </a:p>
                  </a:txBody>
                  <a:tcPr/>
                </a:tc>
                <a:extLst>
                  <a:ext uri="{0D108BD9-81ED-4DB2-BD59-A6C34878D82A}">
                    <a16:rowId xmlns:a16="http://schemas.microsoft.com/office/drawing/2014/main" val="10005"/>
                  </a:ext>
                </a:extLst>
              </a:tr>
              <a:tr h="370840">
                <a:tc>
                  <a:txBody>
                    <a:bodyPr/>
                    <a:lstStyle/>
                    <a:p>
                      <a:pPr algn="r"/>
                      <a:r>
                        <a:rPr lang="de-AT" sz="1600" dirty="0">
                          <a:solidFill>
                            <a:schemeClr val="bg1">
                              <a:lumMod val="50000"/>
                            </a:schemeClr>
                          </a:solidFill>
                          <a:latin typeface="Arial" pitchFamily="34" charset="0"/>
                          <a:cs typeface="Arial" pitchFamily="34" charset="0"/>
                        </a:rPr>
                        <a:t>Salaries</a:t>
                      </a:r>
                    </a:p>
                  </a:txBody>
                  <a:tcPr/>
                </a:tc>
                <a:tc>
                  <a:txBody>
                    <a:bodyPr/>
                    <a:lstStyle/>
                    <a:p>
                      <a:r>
                        <a:rPr lang="de-AT" sz="1600" dirty="0">
                          <a:solidFill>
                            <a:schemeClr val="bg1">
                              <a:lumMod val="50000"/>
                            </a:schemeClr>
                          </a:solidFill>
                          <a:latin typeface="Arial" pitchFamily="34" charset="0"/>
                          <a:cs typeface="Arial" pitchFamily="34" charset="0"/>
                        </a:rPr>
                        <a:t>10.1 %</a:t>
                      </a:r>
                    </a:p>
                  </a:txBody>
                  <a:tcPr/>
                </a:tc>
                <a:extLst>
                  <a:ext uri="{0D108BD9-81ED-4DB2-BD59-A6C34878D82A}">
                    <a16:rowId xmlns:a16="http://schemas.microsoft.com/office/drawing/2014/main" val="10006"/>
                  </a:ext>
                </a:extLst>
              </a:tr>
            </a:tbl>
          </a:graphicData>
        </a:graphic>
      </p:graphicFrame>
      <p:sp>
        <p:nvSpPr>
          <p:cNvPr id="19" name="TextBox 39">
            <a:extLst>
              <a:ext uri="{FF2B5EF4-FFF2-40B4-BE49-F238E27FC236}">
                <a16:creationId xmlns:a16="http://schemas.microsoft.com/office/drawing/2014/main" id="{6EBA4F68-0163-416E-99D1-2BE5177C2EA0}"/>
              </a:ext>
            </a:extLst>
          </p:cNvPr>
          <p:cNvSpPr txBox="1"/>
          <p:nvPr/>
        </p:nvSpPr>
        <p:spPr>
          <a:xfrm>
            <a:off x="23980043" y="17857559"/>
            <a:ext cx="2000264" cy="1246495"/>
          </a:xfrm>
          <a:prstGeom prst="rect">
            <a:avLst/>
          </a:prstGeom>
          <a:noFill/>
        </p:spPr>
        <p:txBody>
          <a:bodyPr wrap="square" rtlCol="0">
            <a:spAutoFit/>
          </a:bodyPr>
          <a:lstStyle/>
          <a:p>
            <a:r>
              <a:rPr lang="de-AT" sz="1500" b="1" dirty="0">
                <a:solidFill>
                  <a:srgbClr val="003399"/>
                </a:solidFill>
                <a:latin typeface="Arial Narrow" pitchFamily="34" charset="0"/>
              </a:rPr>
              <a:t>Base</a:t>
            </a:r>
          </a:p>
          <a:p>
            <a:r>
              <a:rPr lang="de-AT" sz="1500" dirty="0">
                <a:solidFill>
                  <a:srgbClr val="003399"/>
                </a:solidFill>
                <a:latin typeface="Arial Narrow" pitchFamily="34" charset="0"/>
              </a:rPr>
              <a:t>20 l-tanks,</a:t>
            </a:r>
          </a:p>
          <a:p>
            <a:r>
              <a:rPr lang="de-AT" sz="1500" dirty="0">
                <a:solidFill>
                  <a:srgbClr val="003399"/>
                </a:solidFill>
                <a:latin typeface="Arial Narrow" pitchFamily="34" charset="0"/>
              </a:rPr>
              <a:t>1 team,</a:t>
            </a:r>
          </a:p>
          <a:p>
            <a:r>
              <a:rPr lang="de-AT" sz="1500" dirty="0">
                <a:solidFill>
                  <a:srgbClr val="003399"/>
                </a:solidFill>
                <a:latin typeface="Arial Narrow" pitchFamily="34" charset="0"/>
              </a:rPr>
              <a:t>7 days interval,</a:t>
            </a:r>
          </a:p>
          <a:p>
            <a:r>
              <a:rPr lang="de-AT" sz="1500" dirty="0">
                <a:solidFill>
                  <a:srgbClr val="003399"/>
                </a:solidFill>
                <a:latin typeface="Arial Narrow" pitchFamily="34" charset="0"/>
              </a:rPr>
              <a:t>1000 l-vehicle capacity</a:t>
            </a:r>
          </a:p>
        </p:txBody>
      </p:sp>
      <p:pic>
        <p:nvPicPr>
          <p:cNvPr id="20" name="Picture 28" descr="colors.png">
            <a:extLst>
              <a:ext uri="{FF2B5EF4-FFF2-40B4-BE49-F238E27FC236}">
                <a16:creationId xmlns:a16="http://schemas.microsoft.com/office/drawing/2014/main" id="{45F3A4B7-F4D2-4590-B7B2-5999A51C49D8}"/>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6049215" y="20500764"/>
            <a:ext cx="429838" cy="714380"/>
          </a:xfrm>
          <a:prstGeom prst="rect">
            <a:avLst/>
          </a:prstGeom>
        </p:spPr>
      </p:pic>
      <p:sp>
        <p:nvSpPr>
          <p:cNvPr id="21" name="TextBox 29">
            <a:extLst>
              <a:ext uri="{FF2B5EF4-FFF2-40B4-BE49-F238E27FC236}">
                <a16:creationId xmlns:a16="http://schemas.microsoft.com/office/drawing/2014/main" id="{C74E6F25-19D0-4BFA-B221-1936EC506709}"/>
              </a:ext>
            </a:extLst>
          </p:cNvPr>
          <p:cNvSpPr txBox="1"/>
          <p:nvPr/>
        </p:nvSpPr>
        <p:spPr>
          <a:xfrm>
            <a:off x="16479053" y="20429327"/>
            <a:ext cx="4143404" cy="1098762"/>
          </a:xfrm>
          <a:prstGeom prst="rect">
            <a:avLst/>
          </a:prstGeom>
          <a:noFill/>
        </p:spPr>
        <p:txBody>
          <a:bodyPr wrap="square" rtlCol="0">
            <a:spAutoFit/>
          </a:bodyPr>
          <a:lstStyle/>
          <a:p>
            <a:pPr>
              <a:lnSpc>
                <a:spcPct val="120000"/>
              </a:lnSpc>
            </a:pPr>
            <a:r>
              <a:rPr lang="de-AT" sz="1400" dirty="0">
                <a:latin typeface="Arial" pitchFamily="34" charset="0"/>
                <a:cs typeface="Arial" pitchFamily="34" charset="0"/>
              </a:rPr>
              <a:t>Total amount of collected urine</a:t>
            </a:r>
          </a:p>
          <a:p>
            <a:pPr>
              <a:lnSpc>
                <a:spcPct val="120000"/>
              </a:lnSpc>
            </a:pPr>
            <a:r>
              <a:rPr lang="de-AT" sz="1400" dirty="0">
                <a:latin typeface="Arial" pitchFamily="34" charset="0"/>
                <a:cs typeface="Arial" pitchFamily="34" charset="0"/>
              </a:rPr>
              <a:t>Relative collection costs (ZAR L</a:t>
            </a:r>
            <a:r>
              <a:rPr lang="de-AT" sz="1400" baseline="30000" dirty="0">
                <a:latin typeface="Arial" pitchFamily="34" charset="0"/>
                <a:cs typeface="Arial" pitchFamily="34" charset="0"/>
              </a:rPr>
              <a:t>-1</a:t>
            </a:r>
            <a:r>
              <a:rPr lang="de-AT" sz="1400" dirty="0">
                <a:latin typeface="Arial" pitchFamily="34" charset="0"/>
                <a:cs typeface="Arial" pitchFamily="34" charset="0"/>
              </a:rPr>
              <a:t>)</a:t>
            </a:r>
          </a:p>
          <a:p>
            <a:pPr>
              <a:lnSpc>
                <a:spcPct val="120000"/>
              </a:lnSpc>
            </a:pPr>
            <a:r>
              <a:rPr lang="de-AT" sz="1400" dirty="0">
                <a:latin typeface="Arial" pitchFamily="34" charset="0"/>
                <a:cs typeface="Arial" pitchFamily="34" charset="0"/>
              </a:rPr>
              <a:t>Number of households without toilettank overflow</a:t>
            </a:r>
          </a:p>
          <a:p>
            <a:endParaRPr lang="de-AT" sz="1500" dirty="0">
              <a:solidFill>
                <a:srgbClr val="003399"/>
              </a:solidFill>
              <a:latin typeface="Arial" pitchFamily="34" charset="0"/>
              <a:cs typeface="Arial" pitchFamily="34" charset="0"/>
            </a:endParaRPr>
          </a:p>
        </p:txBody>
      </p:sp>
      <p:sp>
        <p:nvSpPr>
          <p:cNvPr id="22" name="TextBox 34">
            <a:extLst>
              <a:ext uri="{FF2B5EF4-FFF2-40B4-BE49-F238E27FC236}">
                <a16:creationId xmlns:a16="http://schemas.microsoft.com/office/drawing/2014/main" id="{539E0651-0764-4201-B16B-50CDF716F2F2}"/>
              </a:ext>
            </a:extLst>
          </p:cNvPr>
          <p:cNvSpPr txBox="1"/>
          <p:nvPr/>
        </p:nvSpPr>
        <p:spPr>
          <a:xfrm>
            <a:off x="21551151" y="20429327"/>
            <a:ext cx="5357850" cy="867930"/>
          </a:xfrm>
          <a:prstGeom prst="rect">
            <a:avLst/>
          </a:prstGeom>
          <a:noFill/>
        </p:spPr>
        <p:txBody>
          <a:bodyPr wrap="square" rtlCol="0">
            <a:spAutoFit/>
          </a:bodyPr>
          <a:lstStyle/>
          <a:p>
            <a:pPr algn="r">
              <a:lnSpc>
                <a:spcPct val="120000"/>
              </a:lnSpc>
            </a:pPr>
            <a:r>
              <a:rPr lang="en-US" sz="1400" dirty="0">
                <a:latin typeface="Arial" pitchFamily="34" charset="0"/>
                <a:cs typeface="Arial" pitchFamily="34" charset="0"/>
              </a:rPr>
              <a:t>A simulation result is Pareto optimal or non-dominated if none of the objectives described by a particular output variable can be improved without impairment of the other objective.</a:t>
            </a:r>
            <a:endParaRPr lang="de-AT" sz="1500" dirty="0">
              <a:solidFill>
                <a:srgbClr val="003399"/>
              </a:solidFill>
              <a:latin typeface="Arial" pitchFamily="34" charset="0"/>
              <a:cs typeface="Arial" pitchFamily="34" charset="0"/>
            </a:endParaRPr>
          </a:p>
        </p:txBody>
      </p:sp>
      <p:sp>
        <p:nvSpPr>
          <p:cNvPr id="23" name="TextBox 37">
            <a:extLst>
              <a:ext uri="{FF2B5EF4-FFF2-40B4-BE49-F238E27FC236}">
                <a16:creationId xmlns:a16="http://schemas.microsoft.com/office/drawing/2014/main" id="{C12D5AF6-2FEA-4648-9CBF-5962D16023C7}"/>
              </a:ext>
            </a:extLst>
          </p:cNvPr>
          <p:cNvSpPr txBox="1"/>
          <p:nvPr/>
        </p:nvSpPr>
        <p:spPr>
          <a:xfrm>
            <a:off x="22336969" y="17717591"/>
            <a:ext cx="928694" cy="738664"/>
          </a:xfrm>
          <a:prstGeom prst="rect">
            <a:avLst/>
          </a:prstGeom>
          <a:noFill/>
        </p:spPr>
        <p:txBody>
          <a:bodyPr wrap="square" rtlCol="0">
            <a:spAutoFit/>
          </a:bodyPr>
          <a:lstStyle/>
          <a:p>
            <a:r>
              <a:rPr lang="de-AT" sz="1400" dirty="0">
                <a:solidFill>
                  <a:srgbClr val="003399"/>
                </a:solidFill>
                <a:latin typeface="Arial Narrow" pitchFamily="34" charset="0"/>
              </a:rPr>
              <a:t>40 l-tanks,</a:t>
            </a:r>
          </a:p>
          <a:p>
            <a:r>
              <a:rPr lang="de-AT" sz="1400" dirty="0">
                <a:solidFill>
                  <a:srgbClr val="003399"/>
                </a:solidFill>
                <a:latin typeface="Arial Narrow" pitchFamily="34" charset="0"/>
              </a:rPr>
              <a:t>14 days interval</a:t>
            </a:r>
          </a:p>
        </p:txBody>
      </p:sp>
      <p:sp>
        <p:nvSpPr>
          <p:cNvPr id="24" name="TextBox 40">
            <a:extLst>
              <a:ext uri="{FF2B5EF4-FFF2-40B4-BE49-F238E27FC236}">
                <a16:creationId xmlns:a16="http://schemas.microsoft.com/office/drawing/2014/main" id="{574752D0-174D-44E7-A67B-766ECB4A524D}"/>
              </a:ext>
            </a:extLst>
          </p:cNvPr>
          <p:cNvSpPr txBox="1"/>
          <p:nvPr/>
        </p:nvSpPr>
        <p:spPr>
          <a:xfrm>
            <a:off x="22336969" y="16741743"/>
            <a:ext cx="928694" cy="738664"/>
          </a:xfrm>
          <a:prstGeom prst="rect">
            <a:avLst/>
          </a:prstGeom>
          <a:noFill/>
        </p:spPr>
        <p:txBody>
          <a:bodyPr wrap="square" rtlCol="0">
            <a:spAutoFit/>
          </a:bodyPr>
          <a:lstStyle/>
          <a:p>
            <a:r>
              <a:rPr lang="de-AT" sz="1400" dirty="0">
                <a:solidFill>
                  <a:srgbClr val="003399"/>
                </a:solidFill>
                <a:latin typeface="Arial Narrow" pitchFamily="34" charset="0"/>
              </a:rPr>
              <a:t>60 l-tanks,</a:t>
            </a:r>
          </a:p>
          <a:p>
            <a:r>
              <a:rPr lang="de-AT" sz="1400" dirty="0">
                <a:solidFill>
                  <a:srgbClr val="003399"/>
                </a:solidFill>
                <a:latin typeface="Arial Narrow" pitchFamily="34" charset="0"/>
              </a:rPr>
              <a:t>14 days interval</a:t>
            </a:r>
          </a:p>
        </p:txBody>
      </p:sp>
      <p:sp>
        <p:nvSpPr>
          <p:cNvPr id="25" name="TextBox 42">
            <a:extLst>
              <a:ext uri="{FF2B5EF4-FFF2-40B4-BE49-F238E27FC236}">
                <a16:creationId xmlns:a16="http://schemas.microsoft.com/office/drawing/2014/main" id="{7E80E294-7D62-4E90-B134-F997B703FCE7}"/>
              </a:ext>
            </a:extLst>
          </p:cNvPr>
          <p:cNvSpPr txBox="1"/>
          <p:nvPr/>
        </p:nvSpPr>
        <p:spPr>
          <a:xfrm>
            <a:off x="23194225" y="16527429"/>
            <a:ext cx="928694" cy="307777"/>
          </a:xfrm>
          <a:prstGeom prst="rect">
            <a:avLst/>
          </a:prstGeom>
          <a:noFill/>
        </p:spPr>
        <p:txBody>
          <a:bodyPr wrap="square" rtlCol="0">
            <a:spAutoFit/>
          </a:bodyPr>
          <a:lstStyle/>
          <a:p>
            <a:r>
              <a:rPr lang="de-AT" sz="1400" dirty="0">
                <a:solidFill>
                  <a:srgbClr val="003399"/>
                </a:solidFill>
                <a:latin typeface="Arial Narrow" pitchFamily="34" charset="0"/>
              </a:rPr>
              <a:t>40 l-tanks</a:t>
            </a:r>
          </a:p>
        </p:txBody>
      </p:sp>
      <p:sp>
        <p:nvSpPr>
          <p:cNvPr id="26" name="TextBox 43">
            <a:extLst>
              <a:ext uri="{FF2B5EF4-FFF2-40B4-BE49-F238E27FC236}">
                <a16:creationId xmlns:a16="http://schemas.microsoft.com/office/drawing/2014/main" id="{AD3441B9-95B6-43C6-8031-0753A96994E1}"/>
              </a:ext>
            </a:extLst>
          </p:cNvPr>
          <p:cNvSpPr txBox="1"/>
          <p:nvPr/>
        </p:nvSpPr>
        <p:spPr>
          <a:xfrm>
            <a:off x="24051481" y="16241677"/>
            <a:ext cx="1714512" cy="523220"/>
          </a:xfrm>
          <a:prstGeom prst="rect">
            <a:avLst/>
          </a:prstGeom>
          <a:noFill/>
        </p:spPr>
        <p:txBody>
          <a:bodyPr wrap="square" rtlCol="0">
            <a:spAutoFit/>
          </a:bodyPr>
          <a:lstStyle/>
          <a:p>
            <a:r>
              <a:rPr lang="de-AT" sz="1400" dirty="0">
                <a:solidFill>
                  <a:srgbClr val="003399"/>
                </a:solidFill>
                <a:latin typeface="Arial Narrow" pitchFamily="34" charset="0"/>
              </a:rPr>
              <a:t>60 l-tanks,</a:t>
            </a:r>
          </a:p>
          <a:p>
            <a:r>
              <a:rPr lang="de-AT" sz="1400" dirty="0">
                <a:solidFill>
                  <a:srgbClr val="003399"/>
                </a:solidFill>
                <a:latin typeface="Arial Narrow" pitchFamily="34" charset="0"/>
              </a:rPr>
              <a:t>3000 l-vehicle capacity</a:t>
            </a:r>
          </a:p>
        </p:txBody>
      </p:sp>
      <p:sp>
        <p:nvSpPr>
          <p:cNvPr id="27" name="TextBox 44">
            <a:extLst>
              <a:ext uri="{FF2B5EF4-FFF2-40B4-BE49-F238E27FC236}">
                <a16:creationId xmlns:a16="http://schemas.microsoft.com/office/drawing/2014/main" id="{133C5279-DF4A-4A37-86DD-2E96670AE451}"/>
              </a:ext>
            </a:extLst>
          </p:cNvPr>
          <p:cNvSpPr txBox="1"/>
          <p:nvPr/>
        </p:nvSpPr>
        <p:spPr>
          <a:xfrm>
            <a:off x="24837299" y="16884619"/>
            <a:ext cx="1714512" cy="738664"/>
          </a:xfrm>
          <a:prstGeom prst="rect">
            <a:avLst/>
          </a:prstGeom>
          <a:noFill/>
        </p:spPr>
        <p:txBody>
          <a:bodyPr wrap="square" rtlCol="0">
            <a:spAutoFit/>
          </a:bodyPr>
          <a:lstStyle/>
          <a:p>
            <a:pPr algn="r"/>
            <a:r>
              <a:rPr lang="de-AT" sz="1400" dirty="0">
                <a:solidFill>
                  <a:srgbClr val="003399"/>
                </a:solidFill>
                <a:latin typeface="Arial Narrow" pitchFamily="34" charset="0"/>
              </a:rPr>
              <a:t>60 l-tanks,</a:t>
            </a:r>
          </a:p>
          <a:p>
            <a:pPr algn="r"/>
            <a:r>
              <a:rPr lang="de-AT" sz="1400" dirty="0">
                <a:solidFill>
                  <a:srgbClr val="003399"/>
                </a:solidFill>
                <a:latin typeface="Arial Narrow" pitchFamily="34" charset="0"/>
              </a:rPr>
              <a:t>2 teams,</a:t>
            </a:r>
          </a:p>
          <a:p>
            <a:pPr algn="r"/>
            <a:r>
              <a:rPr lang="de-AT" sz="1400" dirty="0">
                <a:solidFill>
                  <a:srgbClr val="003399"/>
                </a:solidFill>
                <a:latin typeface="Arial Narrow" pitchFamily="34" charset="0"/>
              </a:rPr>
              <a:t>3000 l-vehicle capacity</a:t>
            </a:r>
          </a:p>
        </p:txBody>
      </p:sp>
      <p:sp>
        <p:nvSpPr>
          <p:cNvPr id="28" name="TextBox 45">
            <a:extLst>
              <a:ext uri="{FF2B5EF4-FFF2-40B4-BE49-F238E27FC236}">
                <a16:creationId xmlns:a16="http://schemas.microsoft.com/office/drawing/2014/main" id="{B5877578-DFA7-4F5B-BAD8-F901AB5A3FB8}"/>
              </a:ext>
            </a:extLst>
          </p:cNvPr>
          <p:cNvSpPr txBox="1"/>
          <p:nvPr/>
        </p:nvSpPr>
        <p:spPr>
          <a:xfrm>
            <a:off x="22551283" y="23246497"/>
            <a:ext cx="5143536" cy="424732"/>
          </a:xfrm>
          <a:prstGeom prst="rect">
            <a:avLst/>
          </a:prstGeom>
          <a:noFill/>
        </p:spPr>
        <p:txBody>
          <a:bodyPr wrap="square" rtlCol="0">
            <a:spAutoFit/>
          </a:bodyPr>
          <a:lstStyle/>
          <a:p>
            <a:pPr algn="ctr">
              <a:lnSpc>
                <a:spcPct val="120000"/>
              </a:lnSpc>
            </a:pPr>
            <a:r>
              <a:rPr lang="de-AT" sz="1800" b="1" dirty="0">
                <a:solidFill>
                  <a:srgbClr val="0074AF"/>
                </a:solidFill>
                <a:latin typeface="Arial" pitchFamily="34" charset="0"/>
                <a:cs typeface="Arial" pitchFamily="34" charset="0"/>
              </a:rPr>
              <a:t>Split-up of the collection costs per liter</a:t>
            </a:r>
          </a:p>
        </p:txBody>
      </p:sp>
      <p:sp>
        <p:nvSpPr>
          <p:cNvPr id="29" name="Text Box 8">
            <a:extLst>
              <a:ext uri="{FF2B5EF4-FFF2-40B4-BE49-F238E27FC236}">
                <a16:creationId xmlns:a16="http://schemas.microsoft.com/office/drawing/2014/main" id="{3ED8A016-C346-4C3D-BE11-58DB59E795A8}"/>
              </a:ext>
            </a:extLst>
          </p:cNvPr>
          <p:cNvSpPr txBox="1">
            <a:spLocks noChangeArrowheads="1"/>
          </p:cNvSpPr>
          <p:nvPr/>
        </p:nvSpPr>
        <p:spPr bwMode="auto">
          <a:xfrm>
            <a:off x="1508125" y="1376927"/>
            <a:ext cx="18319750" cy="3401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96669" tIns="198336" rIns="396669" bIns="198336">
            <a:spAutoFit/>
          </a:bodyPr>
          <a:lstStyle>
            <a:lvl1pPr defTabSz="3968750">
              <a:defRPr sz="9000">
                <a:solidFill>
                  <a:schemeClr val="tx1"/>
                </a:solidFill>
                <a:latin typeface="Times"/>
              </a:defRPr>
            </a:lvl1pPr>
            <a:lvl2pPr marL="742950" indent="-285750" defTabSz="3968750">
              <a:defRPr sz="9000">
                <a:solidFill>
                  <a:schemeClr val="tx1"/>
                </a:solidFill>
                <a:latin typeface="Times"/>
              </a:defRPr>
            </a:lvl2pPr>
            <a:lvl3pPr marL="1143000" indent="-228600" defTabSz="3968750">
              <a:defRPr sz="9000">
                <a:solidFill>
                  <a:schemeClr val="tx1"/>
                </a:solidFill>
                <a:latin typeface="Times"/>
              </a:defRPr>
            </a:lvl3pPr>
            <a:lvl4pPr marL="1600200" indent="-228600" defTabSz="3968750">
              <a:defRPr sz="9000">
                <a:solidFill>
                  <a:schemeClr val="tx1"/>
                </a:solidFill>
                <a:latin typeface="Times"/>
              </a:defRPr>
            </a:lvl4pPr>
            <a:lvl5pPr marL="2057400" indent="-228600" defTabSz="3968750">
              <a:defRPr sz="9000">
                <a:solidFill>
                  <a:schemeClr val="tx1"/>
                </a:solidFill>
                <a:latin typeface="Times"/>
              </a:defRPr>
            </a:lvl5pPr>
            <a:lvl6pPr marL="2514600" indent="-228600" defTabSz="3968750" eaLnBrk="0" fontAlgn="base" hangingPunct="0">
              <a:spcBef>
                <a:spcPct val="0"/>
              </a:spcBef>
              <a:spcAft>
                <a:spcPct val="0"/>
              </a:spcAft>
              <a:defRPr sz="9000">
                <a:solidFill>
                  <a:schemeClr val="tx1"/>
                </a:solidFill>
                <a:latin typeface="Times"/>
              </a:defRPr>
            </a:lvl6pPr>
            <a:lvl7pPr marL="2971800" indent="-228600" defTabSz="3968750" eaLnBrk="0" fontAlgn="base" hangingPunct="0">
              <a:spcBef>
                <a:spcPct val="0"/>
              </a:spcBef>
              <a:spcAft>
                <a:spcPct val="0"/>
              </a:spcAft>
              <a:defRPr sz="9000">
                <a:solidFill>
                  <a:schemeClr val="tx1"/>
                </a:solidFill>
                <a:latin typeface="Times"/>
              </a:defRPr>
            </a:lvl7pPr>
            <a:lvl8pPr marL="3429000" indent="-228600" defTabSz="3968750" eaLnBrk="0" fontAlgn="base" hangingPunct="0">
              <a:spcBef>
                <a:spcPct val="0"/>
              </a:spcBef>
              <a:spcAft>
                <a:spcPct val="0"/>
              </a:spcAft>
              <a:defRPr sz="9000">
                <a:solidFill>
                  <a:schemeClr val="tx1"/>
                </a:solidFill>
                <a:latin typeface="Times"/>
              </a:defRPr>
            </a:lvl8pPr>
            <a:lvl9pPr marL="3886200" indent="-228600" defTabSz="3968750" eaLnBrk="0" fontAlgn="base" hangingPunct="0">
              <a:spcBef>
                <a:spcPct val="0"/>
              </a:spcBef>
              <a:spcAft>
                <a:spcPct val="0"/>
              </a:spcAft>
              <a:defRPr sz="9000">
                <a:solidFill>
                  <a:schemeClr val="tx1"/>
                </a:solidFill>
                <a:latin typeface="Times"/>
              </a:defRPr>
            </a:lvl9pPr>
          </a:lstStyle>
          <a:p>
            <a:pPr>
              <a:lnSpc>
                <a:spcPts val="7813"/>
              </a:lnSpc>
            </a:pPr>
            <a:r>
              <a:rPr lang="en-US" sz="6400" b="1" dirty="0">
                <a:latin typeface="Arial" charset="0"/>
              </a:rPr>
              <a:t>Model-based systems analysis of the collection management of source-separated urine in eThekwini Municipality, South Africa</a:t>
            </a:r>
            <a:endParaRPr lang="de-DE" sz="6400" b="1" dirty="0">
              <a:latin typeface="Arial" charset="0"/>
            </a:endParaRPr>
          </a:p>
        </p:txBody>
      </p:sp>
      <p:sp>
        <p:nvSpPr>
          <p:cNvPr id="30" name="Text Box 9">
            <a:extLst>
              <a:ext uri="{FF2B5EF4-FFF2-40B4-BE49-F238E27FC236}">
                <a16:creationId xmlns:a16="http://schemas.microsoft.com/office/drawing/2014/main" id="{BADDF863-5301-4192-A25D-CAAC6F5D1538}"/>
              </a:ext>
            </a:extLst>
          </p:cNvPr>
          <p:cNvSpPr txBox="1">
            <a:spLocks noChangeArrowheads="1"/>
          </p:cNvSpPr>
          <p:nvPr/>
        </p:nvSpPr>
        <p:spPr bwMode="auto">
          <a:xfrm>
            <a:off x="1508125" y="5302136"/>
            <a:ext cx="17738725" cy="1893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96669" tIns="198336" rIns="396669" bIns="198336">
            <a:spAutoFit/>
          </a:bodyPr>
          <a:lstStyle>
            <a:lvl1pPr defTabSz="3968750">
              <a:defRPr sz="9000">
                <a:solidFill>
                  <a:schemeClr val="tx1"/>
                </a:solidFill>
                <a:latin typeface="Times"/>
              </a:defRPr>
            </a:lvl1pPr>
            <a:lvl2pPr marL="742950" indent="-285750" defTabSz="3968750">
              <a:defRPr sz="9000">
                <a:solidFill>
                  <a:schemeClr val="tx1"/>
                </a:solidFill>
                <a:latin typeface="Times"/>
              </a:defRPr>
            </a:lvl2pPr>
            <a:lvl3pPr marL="1143000" indent="-228600" defTabSz="3968750">
              <a:defRPr sz="9000">
                <a:solidFill>
                  <a:schemeClr val="tx1"/>
                </a:solidFill>
                <a:latin typeface="Times"/>
              </a:defRPr>
            </a:lvl3pPr>
            <a:lvl4pPr marL="1600200" indent="-228600" defTabSz="3968750">
              <a:defRPr sz="9000">
                <a:solidFill>
                  <a:schemeClr val="tx1"/>
                </a:solidFill>
                <a:latin typeface="Times"/>
              </a:defRPr>
            </a:lvl4pPr>
            <a:lvl5pPr marL="2057400" indent="-228600" defTabSz="3968750">
              <a:defRPr sz="9000">
                <a:solidFill>
                  <a:schemeClr val="tx1"/>
                </a:solidFill>
                <a:latin typeface="Times"/>
              </a:defRPr>
            </a:lvl5pPr>
            <a:lvl6pPr marL="2514600" indent="-228600" defTabSz="3968750" eaLnBrk="0" fontAlgn="base" hangingPunct="0">
              <a:spcBef>
                <a:spcPct val="0"/>
              </a:spcBef>
              <a:spcAft>
                <a:spcPct val="0"/>
              </a:spcAft>
              <a:defRPr sz="9000">
                <a:solidFill>
                  <a:schemeClr val="tx1"/>
                </a:solidFill>
                <a:latin typeface="Times"/>
              </a:defRPr>
            </a:lvl6pPr>
            <a:lvl7pPr marL="2971800" indent="-228600" defTabSz="3968750" eaLnBrk="0" fontAlgn="base" hangingPunct="0">
              <a:spcBef>
                <a:spcPct val="0"/>
              </a:spcBef>
              <a:spcAft>
                <a:spcPct val="0"/>
              </a:spcAft>
              <a:defRPr sz="9000">
                <a:solidFill>
                  <a:schemeClr val="tx1"/>
                </a:solidFill>
                <a:latin typeface="Times"/>
              </a:defRPr>
            </a:lvl7pPr>
            <a:lvl8pPr marL="3429000" indent="-228600" defTabSz="3968750" eaLnBrk="0" fontAlgn="base" hangingPunct="0">
              <a:spcBef>
                <a:spcPct val="0"/>
              </a:spcBef>
              <a:spcAft>
                <a:spcPct val="0"/>
              </a:spcAft>
              <a:defRPr sz="9000">
                <a:solidFill>
                  <a:schemeClr val="tx1"/>
                </a:solidFill>
                <a:latin typeface="Times"/>
              </a:defRPr>
            </a:lvl8pPr>
            <a:lvl9pPr marL="3886200" indent="-228600" defTabSz="3968750" eaLnBrk="0" fontAlgn="base" hangingPunct="0">
              <a:spcBef>
                <a:spcPct val="0"/>
              </a:spcBef>
              <a:spcAft>
                <a:spcPct val="0"/>
              </a:spcAft>
              <a:defRPr sz="9000">
                <a:solidFill>
                  <a:schemeClr val="tx1"/>
                </a:solidFill>
                <a:latin typeface="Times"/>
              </a:defRPr>
            </a:lvl9pPr>
          </a:lstStyle>
          <a:p>
            <a:pPr>
              <a:lnSpc>
                <a:spcPts val="3900"/>
              </a:lnSpc>
            </a:pPr>
            <a:r>
              <a:rPr lang="de-AT" sz="3200" b="1" dirty="0">
                <a:latin typeface="Arial" charset="0"/>
              </a:rPr>
              <a:t>Theresa </a:t>
            </a:r>
            <a:r>
              <a:rPr lang="de-AT" sz="3200" b="1" dirty="0" err="1">
                <a:latin typeface="Arial" charset="0"/>
              </a:rPr>
              <a:t>Roßboth</a:t>
            </a:r>
            <a:r>
              <a:rPr lang="de-AT" sz="3200" b="1" dirty="0">
                <a:latin typeface="Arial" charset="0"/>
              </a:rPr>
              <a:t>, </a:t>
            </a:r>
            <a:r>
              <a:rPr lang="de-AT" sz="3200" b="1" dirty="0" err="1">
                <a:latin typeface="Arial" charset="0"/>
              </a:rPr>
              <a:t>MSc</a:t>
            </a:r>
            <a:r>
              <a:rPr lang="de-AT" sz="3200" dirty="0">
                <a:latin typeface="Arial" charset="0"/>
              </a:rPr>
              <a:t>, </a:t>
            </a:r>
            <a:r>
              <a:rPr lang="de-AT" sz="3200" dirty="0" err="1">
                <a:latin typeface="Arial" charset="0"/>
              </a:rPr>
              <a:t>Master‘s</a:t>
            </a:r>
            <a:r>
              <a:rPr lang="de-AT" sz="3200" dirty="0">
                <a:latin typeface="Arial" charset="0"/>
              </a:rPr>
              <a:t> </a:t>
            </a:r>
            <a:r>
              <a:rPr lang="de-AT" sz="3200" dirty="0" err="1">
                <a:latin typeface="Arial" charset="0"/>
              </a:rPr>
              <a:t>thesis</a:t>
            </a:r>
            <a:r>
              <a:rPr lang="de-AT" sz="3200" dirty="0">
                <a:latin typeface="Arial" charset="0"/>
              </a:rPr>
              <a:t> supervised by </a:t>
            </a:r>
          </a:p>
          <a:p>
            <a:pPr>
              <a:lnSpc>
                <a:spcPts val="3900"/>
              </a:lnSpc>
            </a:pPr>
            <a:endParaRPr lang="de-DE" sz="3000" baseline="30000" dirty="0">
              <a:latin typeface="Arial" charset="0"/>
            </a:endParaRPr>
          </a:p>
          <a:p>
            <a:r>
              <a:rPr lang="de-CH" sz="3200" b="1" dirty="0">
                <a:latin typeface="Arial" charset="0"/>
                <a:cs typeface="Arial" charset="0"/>
              </a:rPr>
              <a:t>Supervisor: Priv.-</a:t>
            </a:r>
            <a:r>
              <a:rPr lang="de-CH" sz="3200" b="1" dirty="0" err="1">
                <a:latin typeface="Arial" charset="0"/>
                <a:cs typeface="Arial" charset="0"/>
              </a:rPr>
              <a:t>Doz</a:t>
            </a:r>
            <a:r>
              <a:rPr lang="de-CH" sz="3200" b="1" dirty="0">
                <a:latin typeface="Arial" charset="0"/>
                <a:cs typeface="Arial" charset="0"/>
              </a:rPr>
              <a:t>. DI Dr. Günter Langergraber</a:t>
            </a:r>
            <a:endParaRPr lang="de-AT" sz="3200" dirty="0">
              <a:latin typeface="Arial" charset="0"/>
              <a:cs typeface="Arial" charset="0"/>
            </a:endParaRPr>
          </a:p>
        </p:txBody>
      </p:sp>
    </p:spTree>
    <p:extLst>
      <p:ext uri="{BB962C8B-B14F-4D97-AF65-F5344CB8AC3E}">
        <p14:creationId xmlns:p14="http://schemas.microsoft.com/office/powerpoint/2010/main" val="3592187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ildplatzhalter 1">
            <a:extLst>
              <a:ext uri="{FF2B5EF4-FFF2-40B4-BE49-F238E27FC236}">
                <a16:creationId xmlns:a16="http://schemas.microsoft.com/office/drawing/2014/main" id="{4146D038-1B57-4C43-BB64-39198264FA06}"/>
              </a:ext>
            </a:extLst>
          </p:cNvPr>
          <p:cNvSpPr>
            <a:spLocks noGrp="1"/>
          </p:cNvSpPr>
          <p:nvPr>
            <p:ph type="pic" sz="quarter" idx="10"/>
          </p:nvPr>
        </p:nvSpPr>
        <p:spPr/>
      </p:sp>
      <p:sp>
        <p:nvSpPr>
          <p:cNvPr id="3" name="Textplatzhalter 2">
            <a:extLst>
              <a:ext uri="{FF2B5EF4-FFF2-40B4-BE49-F238E27FC236}">
                <a16:creationId xmlns:a16="http://schemas.microsoft.com/office/drawing/2014/main" id="{EC3D2B34-7E9F-4926-96C0-64CE9361762D}"/>
              </a:ext>
            </a:extLst>
          </p:cNvPr>
          <p:cNvSpPr>
            <a:spLocks noGrp="1"/>
          </p:cNvSpPr>
          <p:nvPr>
            <p:ph type="body" sz="quarter" idx="11"/>
          </p:nvPr>
        </p:nvSpPr>
        <p:spPr/>
        <p:txBody>
          <a:bodyPr/>
          <a:lstStyle/>
          <a:p>
            <a:endParaRPr lang="de-AT"/>
          </a:p>
        </p:txBody>
      </p:sp>
      <p:sp>
        <p:nvSpPr>
          <p:cNvPr id="4" name="Textplatzhalter 3">
            <a:extLst>
              <a:ext uri="{FF2B5EF4-FFF2-40B4-BE49-F238E27FC236}">
                <a16:creationId xmlns:a16="http://schemas.microsoft.com/office/drawing/2014/main" id="{D1ED7141-9CC0-4E49-99D6-DC24A6739EE5}"/>
              </a:ext>
            </a:extLst>
          </p:cNvPr>
          <p:cNvSpPr>
            <a:spLocks noGrp="1"/>
          </p:cNvSpPr>
          <p:nvPr>
            <p:ph type="body" sz="quarter" idx="12"/>
          </p:nvPr>
        </p:nvSpPr>
        <p:spPr/>
        <p:txBody>
          <a:bodyPr/>
          <a:lstStyle/>
          <a:p>
            <a:endParaRPr lang="de-AT"/>
          </a:p>
        </p:txBody>
      </p:sp>
      <p:sp>
        <p:nvSpPr>
          <p:cNvPr id="5" name="Textplatzhalter 4">
            <a:extLst>
              <a:ext uri="{FF2B5EF4-FFF2-40B4-BE49-F238E27FC236}">
                <a16:creationId xmlns:a16="http://schemas.microsoft.com/office/drawing/2014/main" id="{E2A70EB1-A647-40EB-91C7-6507498E3D18}"/>
              </a:ext>
            </a:extLst>
          </p:cNvPr>
          <p:cNvSpPr>
            <a:spLocks noGrp="1"/>
          </p:cNvSpPr>
          <p:nvPr>
            <p:ph type="body" sz="quarter" idx="14"/>
          </p:nvPr>
        </p:nvSpPr>
        <p:spPr/>
        <p:txBody>
          <a:bodyPr/>
          <a:lstStyle/>
          <a:p>
            <a:endParaRPr lang="de-AT"/>
          </a:p>
        </p:txBody>
      </p:sp>
      <p:sp>
        <p:nvSpPr>
          <p:cNvPr id="6" name="Textplatzhalter 5">
            <a:extLst>
              <a:ext uri="{FF2B5EF4-FFF2-40B4-BE49-F238E27FC236}">
                <a16:creationId xmlns:a16="http://schemas.microsoft.com/office/drawing/2014/main" id="{D9074001-92D2-425A-9119-971C71F16869}"/>
              </a:ext>
            </a:extLst>
          </p:cNvPr>
          <p:cNvSpPr>
            <a:spLocks noGrp="1"/>
          </p:cNvSpPr>
          <p:nvPr>
            <p:ph type="body" sz="quarter" idx="15"/>
          </p:nvPr>
        </p:nvSpPr>
        <p:spPr/>
        <p:txBody>
          <a:bodyPr/>
          <a:lstStyle/>
          <a:p>
            <a:endParaRPr lang="de-AT"/>
          </a:p>
        </p:txBody>
      </p:sp>
      <p:sp>
        <p:nvSpPr>
          <p:cNvPr id="7" name="Textplatzhalter 6">
            <a:extLst>
              <a:ext uri="{FF2B5EF4-FFF2-40B4-BE49-F238E27FC236}">
                <a16:creationId xmlns:a16="http://schemas.microsoft.com/office/drawing/2014/main" id="{ECECA84E-289E-4FDA-9A26-778937E13825}"/>
              </a:ext>
            </a:extLst>
          </p:cNvPr>
          <p:cNvSpPr>
            <a:spLocks noGrp="1"/>
          </p:cNvSpPr>
          <p:nvPr>
            <p:ph type="body" sz="quarter" idx="16"/>
          </p:nvPr>
        </p:nvSpPr>
        <p:spPr/>
        <p:txBody>
          <a:bodyPr/>
          <a:lstStyle/>
          <a:p>
            <a:endParaRPr lang="de-AT"/>
          </a:p>
        </p:txBody>
      </p:sp>
      <p:sp>
        <p:nvSpPr>
          <p:cNvPr id="8" name="Textplatzhalter 7">
            <a:extLst>
              <a:ext uri="{FF2B5EF4-FFF2-40B4-BE49-F238E27FC236}">
                <a16:creationId xmlns:a16="http://schemas.microsoft.com/office/drawing/2014/main" id="{8BA7D957-3E0E-48F6-8228-A23F0BFBC80F}"/>
              </a:ext>
            </a:extLst>
          </p:cNvPr>
          <p:cNvSpPr>
            <a:spLocks noGrp="1"/>
          </p:cNvSpPr>
          <p:nvPr>
            <p:ph type="body" sz="quarter" idx="17"/>
          </p:nvPr>
        </p:nvSpPr>
        <p:spPr/>
        <p:txBody>
          <a:bodyPr/>
          <a:lstStyle/>
          <a:p>
            <a:endParaRPr lang="de-AT"/>
          </a:p>
        </p:txBody>
      </p:sp>
      <p:sp>
        <p:nvSpPr>
          <p:cNvPr id="9" name="Textplatzhalter 8">
            <a:extLst>
              <a:ext uri="{FF2B5EF4-FFF2-40B4-BE49-F238E27FC236}">
                <a16:creationId xmlns:a16="http://schemas.microsoft.com/office/drawing/2014/main" id="{308E2951-246A-4E5A-8E45-9873EF3B8FD8}"/>
              </a:ext>
            </a:extLst>
          </p:cNvPr>
          <p:cNvSpPr>
            <a:spLocks noGrp="1"/>
          </p:cNvSpPr>
          <p:nvPr>
            <p:ph type="body" sz="quarter" idx="18"/>
          </p:nvPr>
        </p:nvSpPr>
        <p:spPr/>
        <p:txBody>
          <a:bodyPr/>
          <a:lstStyle/>
          <a:p>
            <a:endParaRPr lang="de-AT"/>
          </a:p>
        </p:txBody>
      </p:sp>
      <p:sp>
        <p:nvSpPr>
          <p:cNvPr id="10" name="Textplatzhalter 9">
            <a:extLst>
              <a:ext uri="{FF2B5EF4-FFF2-40B4-BE49-F238E27FC236}">
                <a16:creationId xmlns:a16="http://schemas.microsoft.com/office/drawing/2014/main" id="{60413DDF-3CAD-4819-8C43-3E53A3565996}"/>
              </a:ext>
            </a:extLst>
          </p:cNvPr>
          <p:cNvSpPr>
            <a:spLocks noGrp="1"/>
          </p:cNvSpPr>
          <p:nvPr>
            <p:ph type="body" sz="quarter" idx="19"/>
          </p:nvPr>
        </p:nvSpPr>
        <p:spPr/>
        <p:txBody>
          <a:bodyPr/>
          <a:lstStyle/>
          <a:p>
            <a:endParaRPr lang="de-AT"/>
          </a:p>
        </p:txBody>
      </p:sp>
    </p:spTree>
    <p:extLst>
      <p:ext uri="{BB962C8B-B14F-4D97-AF65-F5344CB8AC3E}">
        <p14:creationId xmlns:p14="http://schemas.microsoft.com/office/powerpoint/2010/main" val="2330948151"/>
      </p:ext>
    </p:extLst>
  </p:cSld>
  <p:clrMapOvr>
    <a:masterClrMapping/>
  </p:clrMapOvr>
</p:sld>
</file>

<file path=ppt/theme/theme1.xml><?xml version="1.0" encoding="utf-8"?>
<a:theme xmlns:a="http://schemas.openxmlformats.org/drawingml/2006/main" name="Poster Wissenschaftlich">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OKU-CD-Po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ster-BO-Dep-Wissen-A0-E-Vorlage.potx" id="{6F4F1302-3783-4A47-B8EA-6CDDF7C3F6F3}" vid="{A60D46C0-F869-444D-891A-F07D21F54DBA}"/>
    </a:ext>
  </a:extLst>
</a:theme>
</file>

<file path=docProps/app.xml><?xml version="1.0" encoding="utf-8"?>
<Properties xmlns="http://schemas.openxmlformats.org/officeDocument/2006/extended-properties" xmlns:vt="http://schemas.openxmlformats.org/officeDocument/2006/docPropsVTypes">
  <Template>Poster-BO-Dep-Wissen-A0-E-Vorlage</Template>
  <TotalTime>0</TotalTime>
  <Words>1234</Words>
  <Application>Microsoft Office PowerPoint</Application>
  <PresentationFormat>Benutzerdefiniert</PresentationFormat>
  <Paragraphs>116</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Arial Narrow</vt:lpstr>
      <vt:lpstr>Calibri</vt:lpstr>
      <vt:lpstr>Poster Wissenschaftlich</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Wolfgang Strizsik</dc:creator>
  <cp:lastModifiedBy>Wolfgang Strizsik</cp:lastModifiedBy>
  <cp:revision>3</cp:revision>
  <dcterms:created xsi:type="dcterms:W3CDTF">2022-01-24T12:42:30Z</dcterms:created>
  <dcterms:modified xsi:type="dcterms:W3CDTF">2022-01-28T06:18:43Z</dcterms:modified>
</cp:coreProperties>
</file>